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senal" pitchFamily="2" charset="77"/>
      <p:regular r:id="rId7"/>
    </p:embeddedFont>
    <p:embeddedFont>
      <p:font typeface="Arsenal Bold" pitchFamily="2" charset="77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to Serif Display Black" panose="02020A02080505020204" pitchFamily="18" charset="0"/>
      <p:regular r:id="rId14"/>
      <p:bold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32" autoAdjust="0"/>
  </p:normalViewPr>
  <p:slideViewPr>
    <p:cSldViewPr>
      <p:cViewPr varScale="1">
        <p:scale>
          <a:sx n="68" d="100"/>
          <a:sy n="68" d="100"/>
        </p:scale>
        <p:origin x="14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41080">
            <a:off x="-3210306" y="-1683979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72713">
            <a:off x="14220444" y="4609996"/>
            <a:ext cx="6954012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41080">
            <a:off x="-3019806" y="-1493479"/>
            <a:ext cx="6954012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505210" y="1166808"/>
            <a:ext cx="11200343" cy="7450611"/>
            <a:chOff x="0" y="180975"/>
            <a:chExt cx="14933791" cy="9934147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14933791" cy="498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69"/>
                </a:lnSpc>
              </a:pPr>
              <a:r>
                <a:rPr lang="en-US" sz="9569" dirty="0">
                  <a:solidFill>
                    <a:srgbClr val="FFFFFF"/>
                  </a:solidFill>
                  <a:latin typeface="Noto Serif Display Black"/>
                </a:rPr>
                <a:t>LOS RITMOS (HITOS)</a:t>
              </a:r>
            </a:p>
            <a:p>
              <a:pPr algn="ctr">
                <a:lnSpc>
                  <a:spcPts val="9569"/>
                </a:lnSpc>
              </a:pPr>
              <a:r>
                <a:rPr lang="en-US" sz="9569" dirty="0">
                  <a:solidFill>
                    <a:srgbClr val="FFFFFF"/>
                  </a:solidFill>
                  <a:latin typeface="Noto Serif Display Black"/>
                </a:rPr>
                <a:t>DEL DESCANSO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71025" y="7536613"/>
              <a:ext cx="13694722" cy="2578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33"/>
                </a:lnSpc>
              </a:pP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“Y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bendijo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Dios el día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séptimo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, y lo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santificó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,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porque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en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él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reposó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de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toda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la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obra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que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había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hecho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en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la 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creación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”. (</a:t>
              </a:r>
              <a:r>
                <a:rPr lang="en-US" sz="3737" spc="37" dirty="0" err="1">
                  <a:solidFill>
                    <a:srgbClr val="FFFFFF"/>
                  </a:solidFill>
                  <a:latin typeface="Arsenal"/>
                </a:rPr>
                <a:t>Génesis</a:t>
              </a:r>
              <a:r>
                <a:rPr lang="en-US" sz="3737" spc="37" dirty="0">
                  <a:solidFill>
                    <a:srgbClr val="FFFFFF"/>
                  </a:solidFill>
                  <a:latin typeface="Arsenal"/>
                </a:rPr>
                <a:t> 2:3)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650376"/>
              <a:ext cx="14933791" cy="1151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FFFFFF"/>
                  </a:solidFill>
                  <a:latin typeface="Open Sans"/>
                </a:rPr>
                <a:t>LECCIÓN 9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08595">
            <a:off x="14075868" y="5143500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6871">
            <a:off x="-2631933" y="-2458845"/>
            <a:ext cx="695401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91810" y="1009192"/>
            <a:ext cx="10877411" cy="104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0"/>
              </a:lnSpc>
            </a:pPr>
            <a:r>
              <a:rPr lang="en-US" sz="7960">
                <a:solidFill>
                  <a:srgbClr val="FFFFFF"/>
                </a:solidFill>
                <a:latin typeface="Noto Serif Display Black"/>
              </a:rPr>
              <a:t>VERDAD PRINCIPAL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58965" y="2579048"/>
            <a:ext cx="8137838" cy="61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844" spc="303">
                <a:solidFill>
                  <a:srgbClr val="FFFFFF">
                    <a:alpha val="49804"/>
                  </a:srgbClr>
                </a:solidFill>
                <a:latin typeface="Arsenal"/>
              </a:rPr>
              <a:t>GÉNESIS 2:3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18258" y="3555956"/>
            <a:ext cx="13816026" cy="278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  <a:spcBef>
                <a:spcPct val="0"/>
              </a:spcBef>
            </a:pPr>
            <a:r>
              <a:rPr lang="en-US" sz="5355">
                <a:solidFill>
                  <a:srgbClr val="FFFFFF"/>
                </a:solidFill>
                <a:latin typeface="Arsenal"/>
              </a:rPr>
              <a:t>“Y </a:t>
            </a:r>
            <a:r>
              <a:rPr lang="en-US" sz="5355">
                <a:solidFill>
                  <a:srgbClr val="FFFFFF"/>
                </a:solidFill>
                <a:latin typeface="Arsenal Bold"/>
              </a:rPr>
              <a:t>bendijo </a:t>
            </a:r>
            <a:r>
              <a:rPr lang="en-US" sz="5355">
                <a:solidFill>
                  <a:srgbClr val="FFFFFF"/>
                </a:solidFill>
                <a:latin typeface="Arsenal"/>
              </a:rPr>
              <a:t>Dios el día séptimo, y lo </a:t>
            </a:r>
            <a:r>
              <a:rPr lang="en-US" sz="5355">
                <a:solidFill>
                  <a:srgbClr val="FFFFFF"/>
                </a:solidFill>
                <a:latin typeface="Arsenal Bold"/>
              </a:rPr>
              <a:t>santificó</a:t>
            </a:r>
            <a:r>
              <a:rPr lang="en-US" sz="5355">
                <a:solidFill>
                  <a:srgbClr val="FFFFFF"/>
                </a:solidFill>
                <a:latin typeface="Arsenal"/>
              </a:rPr>
              <a:t>, porque en él </a:t>
            </a:r>
            <a:r>
              <a:rPr lang="en-US" sz="5355">
                <a:solidFill>
                  <a:srgbClr val="FFFFFF"/>
                </a:solidFill>
                <a:latin typeface="Arsenal Bold"/>
              </a:rPr>
              <a:t>reposó </a:t>
            </a:r>
            <a:r>
              <a:rPr lang="en-US" sz="5355">
                <a:solidFill>
                  <a:srgbClr val="FFFFFF"/>
                </a:solidFill>
                <a:latin typeface="Arsenal"/>
              </a:rPr>
              <a:t>de toda la obra que había hecho en la creación”.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88766" y="7166865"/>
            <a:ext cx="8678237" cy="23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Dios termina la semana de la creación, estableciendo un día especial: el Sábado.</a:t>
            </a:r>
          </a:p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Dios realiza tres cosas con el sábado: reposó, lo bendijo y lo santificó.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08595">
            <a:off x="14075868" y="5143500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6871">
            <a:off x="-2631933" y="-2458845"/>
            <a:ext cx="695401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91810" y="1009192"/>
            <a:ext cx="12133846" cy="104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0"/>
              </a:lnSpc>
            </a:pPr>
            <a:r>
              <a:rPr lang="en-US" sz="7960">
                <a:solidFill>
                  <a:srgbClr val="FFFFFF"/>
                </a:solidFill>
                <a:latin typeface="Noto Serif Display Black"/>
              </a:rPr>
              <a:t>VERDAD SECUNDARIA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1596" y="2264939"/>
            <a:ext cx="8137838" cy="61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844" spc="303">
                <a:solidFill>
                  <a:srgbClr val="FFFFFF">
                    <a:alpha val="49804"/>
                  </a:srgbClr>
                </a:solidFill>
                <a:latin typeface="Arsenal"/>
              </a:rPr>
              <a:t>ÉXODO 20:8,11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08639" y="3323864"/>
            <a:ext cx="13421188" cy="313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FFFFFF"/>
                </a:solidFill>
                <a:latin typeface="Arsenal"/>
              </a:rPr>
              <a:t> </a:t>
            </a:r>
            <a:r>
              <a:rPr lang="en-US" sz="4459">
                <a:solidFill>
                  <a:srgbClr val="FFFFFF"/>
                </a:solidFill>
                <a:latin typeface="Arsenal Bold"/>
              </a:rPr>
              <a:t>Acuérdate </a:t>
            </a:r>
            <a:r>
              <a:rPr lang="en-US" sz="4459">
                <a:solidFill>
                  <a:srgbClr val="FFFFFF"/>
                </a:solidFill>
                <a:latin typeface="Arsenal"/>
              </a:rPr>
              <a:t>del día de reposo para santificarlo...</a:t>
            </a:r>
            <a:r>
              <a:rPr lang="en-US" sz="4459">
                <a:solidFill>
                  <a:srgbClr val="FFFFFF"/>
                </a:solidFill>
                <a:latin typeface="Arsenal Bold"/>
              </a:rPr>
              <a:t>Porque en seis días hizo Jehová</a:t>
            </a:r>
            <a:r>
              <a:rPr lang="en-US" sz="4459">
                <a:solidFill>
                  <a:srgbClr val="FFFFFF"/>
                </a:solidFill>
                <a:latin typeface="Arsenal"/>
              </a:rPr>
              <a:t> los cielos y la tierra, el mar, y todas las cosas que en ellos hay, y </a:t>
            </a:r>
            <a:r>
              <a:rPr lang="en-US" sz="4459">
                <a:solidFill>
                  <a:srgbClr val="FFFFFF"/>
                </a:solidFill>
                <a:latin typeface="Arsenal Bold"/>
              </a:rPr>
              <a:t>reposó </a:t>
            </a:r>
            <a:r>
              <a:rPr lang="en-US" sz="4459">
                <a:solidFill>
                  <a:srgbClr val="FFFFFF"/>
                </a:solidFill>
                <a:latin typeface="Arsenal"/>
              </a:rPr>
              <a:t>en el séptimo día; por tanto, </a:t>
            </a:r>
            <a:r>
              <a:rPr lang="en-US" sz="4459">
                <a:solidFill>
                  <a:srgbClr val="FFFFFF"/>
                </a:solidFill>
                <a:latin typeface="Arsenal Bold"/>
              </a:rPr>
              <a:t>Jehová bendijo el día de reposo y lo santificó</a:t>
            </a:r>
            <a:r>
              <a:rPr lang="en-US" sz="4459">
                <a:solidFill>
                  <a:srgbClr val="FFFFFF"/>
                </a:solidFill>
                <a:latin typeface="Arsenal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94102" y="7213981"/>
            <a:ext cx="10672827" cy="23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El mandamiento nos exhorta a recordar el día de Sábado.</a:t>
            </a:r>
          </a:p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Se ratifica a Dios como CREADOR de todo el Universo.</a:t>
            </a:r>
          </a:p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Dios es el CREADOR de la humanidad.</a:t>
            </a:r>
          </a:p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Se repiten las características dadas en Génesis 2:3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08595">
            <a:off x="14075868" y="5143500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6871">
            <a:off x="-2631933" y="-2458845"/>
            <a:ext cx="695401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91810" y="1009192"/>
            <a:ext cx="12133846" cy="104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0"/>
              </a:lnSpc>
            </a:pPr>
            <a:r>
              <a:rPr lang="en-US" sz="7960">
                <a:solidFill>
                  <a:srgbClr val="FFFFFF"/>
                </a:solidFill>
                <a:latin typeface="Noto Serif Display Black"/>
              </a:rPr>
              <a:t>TEMA TEOLÓGICO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1596" y="2264939"/>
            <a:ext cx="8137838" cy="61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844" spc="303">
                <a:solidFill>
                  <a:srgbClr val="FFFFFF">
                    <a:alpha val="49804"/>
                  </a:srgbClr>
                </a:solidFill>
                <a:latin typeface="Arsenal"/>
              </a:rPr>
              <a:t>DEUTERONOMIO 5:12,15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92933" y="3356042"/>
            <a:ext cx="13232723" cy="349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7"/>
              </a:lnSpc>
              <a:spcBef>
                <a:spcPct val="0"/>
              </a:spcBef>
            </a:pPr>
            <a:r>
              <a:rPr lang="en-US" sz="4005">
                <a:solidFill>
                  <a:srgbClr val="FFFFFF"/>
                </a:solidFill>
                <a:latin typeface="Arsenal"/>
              </a:rPr>
              <a:t> "</a:t>
            </a:r>
            <a:r>
              <a:rPr lang="en-US" sz="4005">
                <a:solidFill>
                  <a:srgbClr val="FFFFFF"/>
                </a:solidFill>
                <a:latin typeface="Arsenal Bold"/>
              </a:rPr>
              <a:t>Guardarás el día de reposo para santificarlo</a:t>
            </a:r>
            <a:r>
              <a:rPr lang="en-US" sz="4005">
                <a:solidFill>
                  <a:srgbClr val="FFFFFF"/>
                </a:solidFill>
                <a:latin typeface="Arsenal"/>
              </a:rPr>
              <a:t>, como Jehová tu Dios te ha mandado...</a:t>
            </a:r>
            <a:r>
              <a:rPr lang="en-US" sz="4005">
                <a:solidFill>
                  <a:srgbClr val="FFFFFF"/>
                </a:solidFill>
                <a:latin typeface="Arsenal Bold"/>
              </a:rPr>
              <a:t>Acuérdate que fuiste siervo</a:t>
            </a:r>
            <a:r>
              <a:rPr lang="en-US" sz="4005">
                <a:solidFill>
                  <a:srgbClr val="FFFFFF"/>
                </a:solidFill>
                <a:latin typeface="Arsenal"/>
              </a:rPr>
              <a:t> en tierra de Egipto, y que Jehová tu Dios te sacó de allá con mano fuerte y brazo extendido; por lo cual Jehová tu Dios te ha mandado que guardes el día de reposo".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94102" y="7276803"/>
            <a:ext cx="10672827" cy="23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El sábado establece un nuevo hito: fuimos esclavos.</a:t>
            </a:r>
          </a:p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El sábado tipifica la liberación.</a:t>
            </a:r>
          </a:p>
          <a:p>
            <a:pPr marL="726329" lvl="1" indent="-363165">
              <a:lnSpc>
                <a:spcPts val="4709"/>
              </a:lnSpc>
              <a:buFont typeface="Arial"/>
              <a:buChar char="•"/>
            </a:pPr>
            <a:r>
              <a:rPr lang="en-US" sz="3364">
                <a:solidFill>
                  <a:srgbClr val="FFFFFF"/>
                </a:solidFill>
                <a:latin typeface="Arsenal"/>
              </a:rPr>
              <a:t>El sábado presentado como un hio de </a:t>
            </a:r>
            <a:r>
              <a:rPr lang="en-US" sz="3364">
                <a:solidFill>
                  <a:srgbClr val="FFFFFF"/>
                </a:solidFill>
                <a:latin typeface="Arsenal Bold"/>
              </a:rPr>
              <a:t>liberación </a:t>
            </a:r>
            <a:r>
              <a:rPr lang="en-US" sz="3364">
                <a:solidFill>
                  <a:srgbClr val="FFFFFF"/>
                </a:solidFill>
                <a:latin typeface="Arsenal"/>
              </a:rPr>
              <a:t>y </a:t>
            </a:r>
            <a:r>
              <a:rPr lang="en-US" sz="3364">
                <a:solidFill>
                  <a:srgbClr val="FFFFFF"/>
                </a:solidFill>
                <a:latin typeface="Arsenal Bold"/>
              </a:rPr>
              <a:t>redención</a:t>
            </a:r>
            <a:r>
              <a:rPr lang="en-US" sz="3364">
                <a:solidFill>
                  <a:srgbClr val="FFFFFF"/>
                </a:solidFill>
                <a:latin typeface="Arsen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08595">
            <a:off x="14075868" y="5143500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6871">
            <a:off x="-2631933" y="-2458845"/>
            <a:ext cx="695401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91810" y="1009192"/>
            <a:ext cx="12589304" cy="104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0"/>
              </a:lnSpc>
            </a:pPr>
            <a:r>
              <a:rPr lang="en-US" sz="7960" dirty="0">
                <a:solidFill>
                  <a:srgbClr val="FFFFFF"/>
                </a:solidFill>
                <a:latin typeface="Noto Serif Display Black"/>
              </a:rPr>
              <a:t>PRAXIS O APLICACIÓN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1596" y="2264939"/>
            <a:ext cx="8137838" cy="61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844" spc="303">
                <a:solidFill>
                  <a:srgbClr val="FFFFFF">
                    <a:alpha val="49804"/>
                  </a:srgbClr>
                </a:solidFill>
                <a:latin typeface="Arsenal"/>
              </a:rPr>
              <a:t>ISAÍAS 58:13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4344" y="3499066"/>
            <a:ext cx="13363141" cy="27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7"/>
              </a:lnSpc>
              <a:spcBef>
                <a:spcPct val="0"/>
              </a:spcBef>
            </a:pPr>
            <a:r>
              <a:rPr lang="en-US" sz="4005">
                <a:solidFill>
                  <a:srgbClr val="FFFFFF"/>
                </a:solidFill>
                <a:latin typeface="Arsenal"/>
              </a:rPr>
              <a:t> "</a:t>
            </a:r>
            <a:r>
              <a:rPr lang="en-US" sz="4005">
                <a:solidFill>
                  <a:srgbClr val="FFFFFF"/>
                </a:solidFill>
                <a:latin typeface="Arsenal Bold"/>
              </a:rPr>
              <a:t>Si retrajeres del día de reposo tu pie</a:t>
            </a:r>
            <a:r>
              <a:rPr lang="en-US" sz="4005">
                <a:solidFill>
                  <a:srgbClr val="FFFFFF"/>
                </a:solidFill>
                <a:latin typeface="Arsenal"/>
              </a:rPr>
              <a:t>, de hacer tu voluntad en mi día santo, </a:t>
            </a:r>
            <a:r>
              <a:rPr lang="en-US" sz="4005">
                <a:solidFill>
                  <a:srgbClr val="FFFFFF"/>
                </a:solidFill>
                <a:latin typeface="Arsenal Bold"/>
              </a:rPr>
              <a:t>y lo llamares delicia, santo, glorioso de Jehová</a:t>
            </a:r>
            <a:r>
              <a:rPr lang="en-US" sz="4005">
                <a:solidFill>
                  <a:srgbClr val="FFFFFF"/>
                </a:solidFill>
                <a:latin typeface="Arsenal"/>
              </a:rPr>
              <a:t>; y lo venerares, </a:t>
            </a:r>
            <a:r>
              <a:rPr lang="en-US" sz="4005">
                <a:solidFill>
                  <a:srgbClr val="FFFFFF"/>
                </a:solidFill>
                <a:latin typeface="Arsenal Bold"/>
              </a:rPr>
              <a:t>no andando en tus propios caminos, ni buscando tu voluntad, ni hablando tus propias palabras</a:t>
            </a:r>
            <a:r>
              <a:rPr lang="en-US" sz="4005">
                <a:solidFill>
                  <a:srgbClr val="FFFFFF"/>
                </a:solidFill>
                <a:latin typeface="Arsenal"/>
              </a:rPr>
              <a:t>,..."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94102" y="7517979"/>
            <a:ext cx="11013179" cy="183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9491" lvl="1" indent="-374745">
              <a:lnSpc>
                <a:spcPts val="4860"/>
              </a:lnSpc>
              <a:buFont typeface="Arial"/>
              <a:buChar char="•"/>
            </a:pPr>
            <a:r>
              <a:rPr lang="en-US" sz="3471" dirty="0">
                <a:solidFill>
                  <a:srgbClr val="FFFFFF"/>
                </a:solidFill>
                <a:latin typeface="Arsenal"/>
              </a:rPr>
              <a:t>Se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nos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motiva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alcanzar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el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verdadero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reposo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.</a:t>
            </a:r>
          </a:p>
          <a:p>
            <a:pPr marL="749491" lvl="1" indent="-374745">
              <a:lnSpc>
                <a:spcPts val="4860"/>
              </a:lnSpc>
              <a:buFont typeface="Arial"/>
              <a:buChar char="•"/>
            </a:pPr>
            <a:r>
              <a:rPr lang="en-US" sz="3471" dirty="0">
                <a:solidFill>
                  <a:srgbClr val="FFFFFF"/>
                </a:solidFill>
                <a:latin typeface="Arsenal"/>
              </a:rPr>
              <a:t>"ENTREMOS"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en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el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tiempo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del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sábado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.</a:t>
            </a:r>
          </a:p>
          <a:p>
            <a:pPr marL="749491" lvl="1" indent="-374745">
              <a:lnSpc>
                <a:spcPts val="4860"/>
              </a:lnSpc>
              <a:buFont typeface="Arial"/>
              <a:buChar char="•"/>
            </a:pPr>
            <a:r>
              <a:rPr lang="en-US" sz="3471" dirty="0" err="1">
                <a:solidFill>
                  <a:srgbClr val="FFFFFF"/>
                </a:solidFill>
                <a:latin typeface="Arsenal"/>
              </a:rPr>
              <a:t>Disfrutemos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de las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bendiciones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de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guardar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 el </a:t>
            </a:r>
            <a:r>
              <a:rPr lang="en-US" sz="3471" dirty="0" err="1">
                <a:solidFill>
                  <a:srgbClr val="FFFFFF"/>
                </a:solidFill>
                <a:latin typeface="Arsenal"/>
              </a:rPr>
              <a:t>sábado</a:t>
            </a:r>
            <a:r>
              <a:rPr lang="en-US" sz="3471" dirty="0">
                <a:solidFill>
                  <a:srgbClr val="FFFFFF"/>
                </a:solidFill>
                <a:latin typeface="Arsen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Macintosh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Arsenal</vt:lpstr>
      <vt:lpstr>Noto Serif Display Black</vt:lpstr>
      <vt:lpstr>Calibri</vt:lpstr>
      <vt:lpstr>Open Sans</vt:lpstr>
      <vt:lpstr>Arial</vt:lpstr>
      <vt:lpstr>Arsenal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LOS RITMOS (HITOS) DEL DESCANSO</dc:title>
  <cp:lastModifiedBy>Dodanim Castillo</cp:lastModifiedBy>
  <cp:revision>3</cp:revision>
  <dcterms:created xsi:type="dcterms:W3CDTF">2006-08-16T00:00:00Z</dcterms:created>
  <dcterms:modified xsi:type="dcterms:W3CDTF">2021-08-27T03:06:08Z</dcterms:modified>
  <dc:identifier>DAEoQqR-Leo</dc:identifier>
</cp:coreProperties>
</file>