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8288000" cy="10287000"/>
  <p:notesSz cx="6858000" cy="9144000"/>
  <p:embeddedFontLst>
    <p:embeddedFont>
      <p:font typeface="Arial Black" panose="020B0A04020102020204" pitchFamily="34" charset="0"/>
      <p:bold r:id="rId8"/>
    </p:embeddedFont>
    <p:embeddedFont>
      <p:font typeface="Calibri" panose="020F0502020204030204" pitchFamily="34" charset="0"/>
      <p:regular r:id="rId9"/>
      <p:bold r:id="rId10"/>
      <p:italic r:id="rId11"/>
      <p:boldItalic r:id="rId1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942" autoAdjust="0"/>
    <p:restoredTop sz="94831" autoAdjust="0"/>
  </p:normalViewPr>
  <p:slideViewPr>
    <p:cSldViewPr>
      <p:cViewPr varScale="1">
        <p:scale>
          <a:sx n="69" d="100"/>
          <a:sy n="69" d="100"/>
        </p:scale>
        <p:origin x="1026" y="2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5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BEC80E-CC3B-724E-BB16-01F24B8364C8}" type="datetimeFigureOut">
              <a:rPr lang="en-CR" smtClean="0"/>
              <a:t>09/30/2021</a:t>
            </a:fld>
            <a:endParaRPr lang="en-C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BFB227-3FAB-3F41-947B-74F4F41BCE71}" type="slidenum">
              <a:rPr lang="en-CR" smtClean="0"/>
              <a:t>‹Nº›</a:t>
            </a:fld>
            <a:endParaRPr lang="en-CR"/>
          </a:p>
        </p:txBody>
      </p:sp>
    </p:spTree>
    <p:extLst>
      <p:ext uri="{BB962C8B-B14F-4D97-AF65-F5344CB8AC3E}">
        <p14:creationId xmlns:p14="http://schemas.microsoft.com/office/powerpoint/2010/main" val="1026398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3241080">
            <a:off x="-3210306" y="-1683979"/>
            <a:ext cx="6954012" cy="8229600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p:blipFill>
        <p:spPr>
          <a:xfrm rot="4272713">
            <a:off x="14220444" y="4609996"/>
            <a:ext cx="6954012" cy="8229600"/>
          </a:xfrm>
          <a:prstGeom prst="rect">
            <a:avLst/>
          </a:prstGeom>
        </p:spPr>
      </p:pic>
      <p:pic>
        <p:nvPicPr>
          <p:cNvPr id="4" name="Picture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>
            <a:fillRect/>
          </a:stretch>
        </p:blipFill>
        <p:spPr>
          <a:xfrm rot="3241080">
            <a:off x="-3019806" y="-1493479"/>
            <a:ext cx="6954012" cy="8229600"/>
          </a:xfrm>
          <a:prstGeom prst="rect">
            <a:avLst/>
          </a:prstGeom>
        </p:spPr>
      </p:pic>
      <p:grpSp>
        <p:nvGrpSpPr>
          <p:cNvPr id="5" name="Group 5"/>
          <p:cNvGrpSpPr/>
          <p:nvPr/>
        </p:nvGrpSpPr>
        <p:grpSpPr>
          <a:xfrm>
            <a:off x="2971800" y="1240081"/>
            <a:ext cx="13030200" cy="6298192"/>
            <a:chOff x="-281952" y="2051707"/>
            <a:chExt cx="15694646" cy="6219017"/>
          </a:xfrm>
        </p:grpSpPr>
        <p:sp>
          <p:nvSpPr>
            <p:cNvPr id="6" name="TextBox 6"/>
            <p:cNvSpPr txBox="1"/>
            <p:nvPr/>
          </p:nvSpPr>
          <p:spPr>
            <a:xfrm>
              <a:off x="-281952" y="2051707"/>
              <a:ext cx="15694646" cy="2458802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ts val="956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800" b="1" i="0" u="none" strike="noStrike" kern="1200" cap="none" spc="0" normalizeH="0" baseline="0" noProof="0" dirty="0">
                  <a:ln>
                    <a:noFill/>
                  </a:ln>
                  <a:solidFill>
                    <a:srgbClr val="FFC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PREÁMBULO DE</a:t>
              </a:r>
            </a:p>
            <a:p>
              <a:pPr marL="0" marR="0" lvl="0" indent="0" algn="ctr" defTabSz="914400" rtl="0" eaLnBrk="1" fontAlgn="auto" latinLnBrk="0" hangingPunct="1">
                <a:lnSpc>
                  <a:spcPts val="956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8800" b="1" dirty="0">
                  <a:solidFill>
                    <a:srgbClr val="FFC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DEUTERONOMIO</a:t>
              </a:r>
              <a:endParaRPr kumimoji="0" lang="en-US" sz="88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718009" y="6295325"/>
              <a:ext cx="13694724" cy="1975399"/>
            </a:xfrm>
            <a:prstGeom prst="rect">
              <a:avLst/>
            </a:prstGeom>
            <a:ln>
              <a:solidFill>
                <a:srgbClr val="00B0F0"/>
              </a:solidFill>
            </a:ln>
          </p:spPr>
          <p:txBody>
            <a:bodyPr wrap="square" lIns="0" tIns="0" rIns="0" bIns="0" rtlCol="0" anchor="t">
              <a:spAutoFit/>
            </a:bodyPr>
            <a:lstStyle/>
            <a:p>
              <a:pPr lvl="0" algn="ctr">
                <a:lnSpc>
                  <a:spcPts val="5233"/>
                </a:lnSpc>
                <a:defRPr/>
              </a:pPr>
              <a:r>
                <a:rPr lang="es-ES" sz="5400" spc="37" dirty="0">
                  <a:solidFill>
                    <a:prstClr val="white"/>
                  </a:solidFill>
                </a:rPr>
                <a:t>“El que no ama, no ha conocido a Dios; porque Dios es amor” </a:t>
              </a:r>
            </a:p>
            <a:p>
              <a:pPr lvl="0" algn="ctr">
                <a:lnSpc>
                  <a:spcPts val="5233"/>
                </a:lnSpc>
                <a:defRPr/>
              </a:pPr>
              <a:r>
                <a:rPr lang="es-ES" sz="4400" spc="37" dirty="0">
                  <a:solidFill>
                    <a:srgbClr val="FFC000"/>
                  </a:solidFill>
                </a:rPr>
                <a:t>(1 Juan 4:8)</a:t>
              </a:r>
              <a:endParaRPr kumimoji="0" lang="en-US" sz="4400" b="0" i="0" u="none" strike="noStrike" kern="1200" cap="none" spc="37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98475" y="4515074"/>
              <a:ext cx="14933791" cy="86670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ts val="72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5199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Black" panose="020B0604020202020204" pitchFamily="34" charset="0"/>
                  <a:ea typeface="+mn-ea"/>
                  <a:cs typeface="Arial Black" panose="020B0604020202020204" pitchFamily="34" charset="0"/>
                </a:rPr>
                <a:t>LECCIÓN 1</a:t>
              </a: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608595">
            <a:off x="14075868" y="5143500"/>
            <a:ext cx="6954012" cy="8229600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756871">
            <a:off x="-2631933" y="-2458845"/>
            <a:ext cx="6954012" cy="8229600"/>
          </a:xfrm>
          <a:prstGeom prst="rect">
            <a:avLst/>
          </a:prstGeom>
        </p:spPr>
      </p:pic>
      <p:sp>
        <p:nvSpPr>
          <p:cNvPr id="4" name="TextBox 4"/>
          <p:cNvSpPr txBox="1"/>
          <p:nvPr/>
        </p:nvSpPr>
        <p:spPr>
          <a:xfrm>
            <a:off x="2819400" y="947068"/>
            <a:ext cx="15239999" cy="102592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960"/>
              </a:lnSpc>
            </a:pPr>
            <a:r>
              <a:rPr lang="en-US" sz="74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VERDAD PRINCIPAL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5837081" y="1972990"/>
            <a:ext cx="8137838" cy="59311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98"/>
              </a:lnSpc>
            </a:pPr>
            <a:r>
              <a:rPr lang="en-US" sz="3844" spc="30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GÉNESIS 12:2,3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3143249" y="2755816"/>
            <a:ext cx="14592300" cy="2585323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s-CR" sz="4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es-ES" sz="4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 haré de ti una nación grande, y te </a:t>
            </a:r>
            <a:r>
              <a:rPr lang="es-ES" sz="4200" dirty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bendeciré</a:t>
            </a:r>
            <a:r>
              <a:rPr lang="es-ES" sz="4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y </a:t>
            </a:r>
            <a:r>
              <a:rPr lang="es-ES" sz="4200" dirty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engrandeceré</a:t>
            </a:r>
            <a:r>
              <a:rPr lang="es-ES" sz="4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tu nombre, y serás </a:t>
            </a:r>
            <a:r>
              <a:rPr lang="es-ES" sz="4200" dirty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bendición</a:t>
            </a:r>
            <a:r>
              <a:rPr lang="es-ES" sz="4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s-ES" sz="4200" dirty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Bendeciré</a:t>
            </a:r>
            <a:r>
              <a:rPr lang="es-ES" sz="4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 los que te bendijeren, y a los que te maldijeren maldeciré; </a:t>
            </a:r>
            <a:r>
              <a:rPr lang="es-ES" sz="4200" dirty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 serán benditas en ti todas las familias de la tierra</a:t>
            </a:r>
            <a:r>
              <a:rPr lang="es-ES" sz="4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es-CR" sz="4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”</a:t>
            </a:r>
            <a:endParaRPr lang="es-CR" sz="42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3157763" y="6123965"/>
            <a:ext cx="12039600" cy="392261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571500" lvl="0" indent="-57150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s-CR" sz="40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El amor de Dios implica el deseo que sus hijos sean bendición.</a:t>
            </a:r>
          </a:p>
          <a:p>
            <a:pPr marL="571500" lvl="0" indent="-57150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s-CR" sz="40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Dios desea que su bendición llegue a todas las familias de la tierra mediante sus hijos.</a:t>
            </a:r>
          </a:p>
          <a:p>
            <a:pPr marL="571500" lvl="0" indent="-57150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s-CR" sz="40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Dios nos llama con un propósito especial, así como marcó el inicio de la nación de Israel.</a:t>
            </a:r>
            <a:endParaRPr lang="es-CR" sz="4000" dirty="0">
              <a:solidFill>
                <a:srgbClr val="FFC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BBE25B8-B2BD-7C47-A952-39CB3AC8A5F3}"/>
              </a:ext>
            </a:extLst>
          </p:cNvPr>
          <p:cNvSpPr/>
          <p:nvPr/>
        </p:nvSpPr>
        <p:spPr>
          <a:xfrm>
            <a:off x="0" y="1657"/>
            <a:ext cx="2819400" cy="4080415"/>
          </a:xfrm>
          <a:prstGeom prst="rect">
            <a:avLst/>
          </a:prstGeom>
          <a:solidFill>
            <a:srgbClr val="0070C0">
              <a:alpha val="0"/>
            </a:srgbClr>
          </a:solidFill>
          <a:ln>
            <a:noFill/>
          </a:ln>
          <a:effectLst>
            <a:glow rad="127000">
              <a:schemeClr val="accent1"/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R" sz="2400" b="1" dirty="0">
                <a:solidFill>
                  <a:schemeClr val="bg1"/>
                </a:solidFill>
              </a:rPr>
              <a:t>LECCIÓN 1: </a:t>
            </a:r>
            <a:r>
              <a:rPr lang="en-US" sz="2400" b="1" dirty="0">
                <a:solidFill>
                  <a:schemeClr val="bg1"/>
                </a:solidFill>
              </a:rPr>
              <a:t>PREÁMBULO DE DEUTERONOMIO</a:t>
            </a:r>
            <a:endParaRPr lang="en-CR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608595">
            <a:off x="14075868" y="5143500"/>
            <a:ext cx="6954012" cy="8229600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756871">
            <a:off x="-2631933" y="-2458845"/>
            <a:ext cx="6954012" cy="8229600"/>
          </a:xfrm>
          <a:prstGeom prst="rect">
            <a:avLst/>
          </a:prstGeom>
        </p:spPr>
      </p:pic>
      <p:sp>
        <p:nvSpPr>
          <p:cNvPr id="4" name="TextBox 4"/>
          <p:cNvSpPr txBox="1"/>
          <p:nvPr/>
        </p:nvSpPr>
        <p:spPr>
          <a:xfrm>
            <a:off x="4553954" y="495300"/>
            <a:ext cx="12133846" cy="104992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960"/>
              </a:lnSpc>
            </a:pPr>
            <a:r>
              <a:rPr lang="en-US" sz="796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VERDAD SECUNDARIA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2895599" y="2760816"/>
            <a:ext cx="13955361" cy="3447098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4400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sz="4800" dirty="0">
                <a:solidFill>
                  <a:schemeClr val="bg1">
                    <a:lumMod val="95000"/>
                  </a:schemeClr>
                </a:solidFill>
              </a:rPr>
              <a:t>“</a:t>
            </a:r>
            <a:r>
              <a:rPr lang="es-MX" sz="4400" b="1" i="0" baseline="30000" dirty="0">
                <a:solidFill>
                  <a:schemeClr val="bg1"/>
                </a:solidFill>
                <a:effectLst/>
              </a:rPr>
              <a:t> </a:t>
            </a:r>
            <a:r>
              <a:rPr lang="es-ES" sz="4400" dirty="0">
                <a:solidFill>
                  <a:schemeClr val="bg1"/>
                </a:solidFill>
              </a:rPr>
              <a:t>Ahora, pues, si diereis oído a mi voz, y guardareis mi pacto, vosotros </a:t>
            </a:r>
            <a:r>
              <a:rPr lang="es-ES" sz="4400" dirty="0">
                <a:solidFill>
                  <a:srgbClr val="FFC000"/>
                </a:solidFill>
              </a:rPr>
              <a:t>seréis mi especial tesoro </a:t>
            </a:r>
            <a:r>
              <a:rPr lang="es-ES" sz="4400" dirty="0">
                <a:solidFill>
                  <a:schemeClr val="bg1"/>
                </a:solidFill>
              </a:rPr>
              <a:t>sobre todos los pueblos; porque mía es toda la tierra. Y vosotros me </a:t>
            </a:r>
            <a:r>
              <a:rPr lang="es-ES" sz="4400" dirty="0">
                <a:solidFill>
                  <a:srgbClr val="FFC000"/>
                </a:solidFill>
              </a:rPr>
              <a:t>seréis un reino de sacerdotes</a:t>
            </a:r>
            <a:r>
              <a:rPr lang="es-ES" sz="4400" dirty="0">
                <a:solidFill>
                  <a:schemeClr val="bg1"/>
                </a:solidFill>
              </a:rPr>
              <a:t>, y </a:t>
            </a:r>
            <a:r>
              <a:rPr lang="es-ES" sz="4400" dirty="0">
                <a:solidFill>
                  <a:srgbClr val="FFC000"/>
                </a:solidFill>
              </a:rPr>
              <a:t>gente santa</a:t>
            </a:r>
            <a:r>
              <a:rPr lang="es-ES" sz="4400" dirty="0">
                <a:solidFill>
                  <a:schemeClr val="bg1"/>
                </a:solidFill>
              </a:rPr>
              <a:t>. Estas son las palabras que dirás a los hijos de Israel.</a:t>
            </a:r>
            <a:r>
              <a:rPr lang="en-US" sz="4400" dirty="0">
                <a:solidFill>
                  <a:schemeClr val="bg1"/>
                </a:solidFill>
              </a:rPr>
              <a:t>”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2667001" y="6422843"/>
            <a:ext cx="12953999" cy="361637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934664" lvl="1" indent="-571500">
              <a:lnSpc>
                <a:spcPts val="4709"/>
              </a:lnSpc>
              <a:buFont typeface="Arial" panose="020B0604020202020204" pitchFamily="34" charset="0"/>
              <a:buChar char="•"/>
            </a:pPr>
            <a:r>
              <a:rPr lang="es-ES" sz="4000" dirty="0">
                <a:solidFill>
                  <a:schemeClr val="bg1"/>
                </a:solidFill>
              </a:rPr>
              <a:t>Dios ama a sus hijos como su tesoro especial.</a:t>
            </a:r>
          </a:p>
          <a:p>
            <a:pPr marL="934664" lvl="1" indent="-571500">
              <a:lnSpc>
                <a:spcPts val="4709"/>
              </a:lnSpc>
              <a:buFont typeface="Arial" panose="020B0604020202020204" pitchFamily="34" charset="0"/>
              <a:buChar char="•"/>
            </a:pPr>
            <a:r>
              <a:rPr lang="es-ES" sz="4000" dirty="0">
                <a:solidFill>
                  <a:schemeClr val="bg1"/>
                </a:solidFill>
              </a:rPr>
              <a:t>Dios sea que sus hijos sean sacerdotes y gente santa.</a:t>
            </a:r>
          </a:p>
          <a:p>
            <a:pPr marL="934664" lvl="1" indent="-571500">
              <a:lnSpc>
                <a:spcPts val="4709"/>
              </a:lnSpc>
              <a:buFont typeface="Arial" panose="020B0604020202020204" pitchFamily="34" charset="0"/>
              <a:buChar char="•"/>
            </a:pPr>
            <a:r>
              <a:rPr lang="es-ES" sz="4000" dirty="0">
                <a:solidFill>
                  <a:schemeClr val="bg1"/>
                </a:solidFill>
              </a:rPr>
              <a:t>Aquí se ratifica al pueblo de Israel como elegido por Dios, con una misión.</a:t>
            </a:r>
          </a:p>
          <a:p>
            <a:pPr marL="934664" lvl="1" indent="-571500">
              <a:lnSpc>
                <a:spcPts val="4709"/>
              </a:lnSpc>
              <a:buFont typeface="Arial" panose="020B0604020202020204" pitchFamily="34" charset="0"/>
              <a:buChar char="•"/>
            </a:pPr>
            <a:r>
              <a:rPr lang="es-ES" sz="4000" dirty="0">
                <a:solidFill>
                  <a:schemeClr val="bg1"/>
                </a:solidFill>
              </a:rPr>
              <a:t>Estas promesas son para el Israel espiritual del fin del tiempo.</a:t>
            </a:r>
          </a:p>
        </p:txBody>
      </p:sp>
      <p:sp>
        <p:nvSpPr>
          <p:cNvPr id="8" name="TextBox 5">
            <a:extLst>
              <a:ext uri="{FF2B5EF4-FFF2-40B4-BE49-F238E27FC236}">
                <a16:creationId xmlns:a16="http://schemas.microsoft.com/office/drawing/2014/main" id="{67B743CB-635D-4B40-8F2A-08A8345094CF}"/>
              </a:ext>
            </a:extLst>
          </p:cNvPr>
          <p:cNvSpPr txBox="1"/>
          <p:nvPr/>
        </p:nvSpPr>
        <p:spPr>
          <a:xfrm>
            <a:off x="5804361" y="1670294"/>
            <a:ext cx="8137838" cy="59311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98"/>
              </a:lnSpc>
            </a:pPr>
            <a:r>
              <a:rPr lang="en-US" sz="3844" b="1" spc="30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ÉXODO 16:5,6</a:t>
            </a:r>
          </a:p>
        </p:txBody>
      </p:sp>
      <p:sp>
        <p:nvSpPr>
          <p:cNvPr id="10" name="Rectangle 10">
            <a:extLst>
              <a:ext uri="{FF2B5EF4-FFF2-40B4-BE49-F238E27FC236}">
                <a16:creationId xmlns:a16="http://schemas.microsoft.com/office/drawing/2014/main" id="{C411C726-4910-497A-869C-EA6FD77A5BB5}"/>
              </a:ext>
            </a:extLst>
          </p:cNvPr>
          <p:cNvSpPr/>
          <p:nvPr/>
        </p:nvSpPr>
        <p:spPr>
          <a:xfrm>
            <a:off x="0" y="1657"/>
            <a:ext cx="2819400" cy="4080415"/>
          </a:xfrm>
          <a:prstGeom prst="rect">
            <a:avLst/>
          </a:prstGeom>
          <a:solidFill>
            <a:srgbClr val="0070C0">
              <a:alpha val="0"/>
            </a:srgbClr>
          </a:solidFill>
          <a:ln>
            <a:noFill/>
          </a:ln>
          <a:effectLst>
            <a:glow rad="127000">
              <a:schemeClr val="accent1"/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R" sz="2400" b="1" dirty="0">
                <a:solidFill>
                  <a:schemeClr val="bg1"/>
                </a:solidFill>
              </a:rPr>
              <a:t>LECCIÓN 1: </a:t>
            </a:r>
            <a:r>
              <a:rPr lang="en-US" sz="2400" b="1" dirty="0">
                <a:solidFill>
                  <a:schemeClr val="bg1"/>
                </a:solidFill>
              </a:rPr>
              <a:t>PREÁMBULO DE DEUTERONOMIO</a:t>
            </a:r>
            <a:endParaRPr lang="en-CR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608595">
            <a:off x="14075868" y="5143500"/>
            <a:ext cx="6954012" cy="8229600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756871">
            <a:off x="-2631933" y="-2458845"/>
            <a:ext cx="6954012" cy="8229600"/>
          </a:xfrm>
          <a:prstGeom prst="rect">
            <a:avLst/>
          </a:prstGeom>
        </p:spPr>
      </p:pic>
      <p:sp>
        <p:nvSpPr>
          <p:cNvPr id="6" name="TextBox 6"/>
          <p:cNvSpPr txBox="1"/>
          <p:nvPr/>
        </p:nvSpPr>
        <p:spPr>
          <a:xfrm>
            <a:off x="2792932" y="2519131"/>
            <a:ext cx="14428267" cy="3693319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s-ES" sz="40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Vosotros a la verdad </a:t>
            </a:r>
            <a:r>
              <a:rPr lang="es-ES" sz="4000" dirty="0">
                <a:solidFill>
                  <a:srgbClr val="FFC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 entraréis en la tierra</a:t>
            </a:r>
            <a:r>
              <a:rPr lang="es-ES" sz="40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por la cual alcé mi mano y juré que os haría habitar en ella; exceptuando a Caleb hijo de </a:t>
            </a:r>
            <a:r>
              <a:rPr lang="es-ES" sz="4000" dirty="0" err="1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Jefone</a:t>
            </a:r>
            <a:r>
              <a:rPr lang="es-ES" sz="40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y a Josué hijo de </a:t>
            </a:r>
            <a:r>
              <a:rPr lang="es-ES" sz="4000" dirty="0" err="1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Nun</a:t>
            </a:r>
            <a:r>
              <a:rPr lang="es-ES" sz="4000" dirty="0">
                <a:solidFill>
                  <a:srgbClr val="FFC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Pero a vuestros niños</a:t>
            </a:r>
            <a:r>
              <a:rPr lang="es-ES" sz="40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de los cuales dijisteis que serían por presa, </a:t>
            </a:r>
            <a:r>
              <a:rPr lang="es-ES" sz="4000" dirty="0">
                <a:solidFill>
                  <a:srgbClr val="FFC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yo los introduciré</a:t>
            </a:r>
            <a:r>
              <a:rPr lang="es-ES" sz="40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y ellos conocerán la tierra que vosotros despreciasteis</a:t>
            </a:r>
            <a:r>
              <a:rPr lang="es-CR" sz="40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”</a:t>
            </a:r>
            <a:endParaRPr lang="es-CR" sz="4000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1981200" y="6497039"/>
            <a:ext cx="14173200" cy="307776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685800" lvl="0" indent="-685800">
              <a:buFont typeface="Arial" panose="020B0604020202020204" pitchFamily="34" charset="0"/>
              <a:buChar char="•"/>
            </a:pPr>
            <a:r>
              <a:rPr lang="es-CR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 desobediencia del pueblo de Israel, trajo como consecuencia no entrar en la Canaán terrenal.</a:t>
            </a:r>
          </a:p>
          <a:p>
            <a:pPr marL="685800" lvl="0" indent="-685800">
              <a:buFont typeface="Arial" panose="020B0604020202020204" pitchFamily="34" charset="0"/>
              <a:buChar char="•"/>
            </a:pPr>
            <a:r>
              <a:rPr lang="es-CR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Cuidarnos de las quejas, las dudas, la rebelión y la agresión.</a:t>
            </a:r>
          </a:p>
          <a:p>
            <a:pPr marL="685800" lvl="0" indent="-685800">
              <a:buFont typeface="Arial" panose="020B0604020202020204" pitchFamily="34" charset="0"/>
              <a:buChar char="•"/>
            </a:pPr>
            <a:r>
              <a:rPr lang="es-CR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 promesa fue extensiva a los hijos, quienes sí entrarían a la tierra prometida.</a:t>
            </a:r>
            <a:endParaRPr lang="es-CR" sz="4000" dirty="0">
              <a:solidFill>
                <a:srgbClr val="FFC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TextBox 4">
            <a:extLst>
              <a:ext uri="{FF2B5EF4-FFF2-40B4-BE49-F238E27FC236}">
                <a16:creationId xmlns:a16="http://schemas.microsoft.com/office/drawing/2014/main" id="{4F877C6F-AC8B-4750-AA3F-AEEB9BBEAC27}"/>
              </a:ext>
            </a:extLst>
          </p:cNvPr>
          <p:cNvSpPr txBox="1"/>
          <p:nvPr/>
        </p:nvSpPr>
        <p:spPr>
          <a:xfrm>
            <a:off x="3994102" y="571500"/>
            <a:ext cx="12031554" cy="104992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960"/>
              </a:lnSpc>
            </a:pPr>
            <a:r>
              <a:rPr lang="en-US" sz="796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TEMA TEOLÓGICO</a:t>
            </a:r>
          </a:p>
        </p:txBody>
      </p:sp>
      <p:sp>
        <p:nvSpPr>
          <p:cNvPr id="8" name="TextBox 5">
            <a:extLst>
              <a:ext uri="{FF2B5EF4-FFF2-40B4-BE49-F238E27FC236}">
                <a16:creationId xmlns:a16="http://schemas.microsoft.com/office/drawing/2014/main" id="{815825AF-F34D-DD4B-BD31-0698D6A7F3F9}"/>
              </a:ext>
            </a:extLst>
          </p:cNvPr>
          <p:cNvSpPr txBox="1"/>
          <p:nvPr/>
        </p:nvSpPr>
        <p:spPr>
          <a:xfrm>
            <a:off x="5938147" y="1827054"/>
            <a:ext cx="8137838" cy="59311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98"/>
              </a:lnSpc>
            </a:pPr>
            <a:r>
              <a:rPr lang="en-US" sz="3844" b="1" spc="30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NÚMEROS 14:30,31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0135AE9-DB15-40D0-A70D-C8414C7A1D05}"/>
              </a:ext>
            </a:extLst>
          </p:cNvPr>
          <p:cNvSpPr/>
          <p:nvPr/>
        </p:nvSpPr>
        <p:spPr>
          <a:xfrm>
            <a:off x="0" y="1657"/>
            <a:ext cx="2819400" cy="4080415"/>
          </a:xfrm>
          <a:prstGeom prst="rect">
            <a:avLst/>
          </a:prstGeom>
          <a:solidFill>
            <a:srgbClr val="0070C0">
              <a:alpha val="0"/>
            </a:srgbClr>
          </a:solidFill>
          <a:ln>
            <a:noFill/>
          </a:ln>
          <a:effectLst>
            <a:glow rad="127000">
              <a:schemeClr val="accent1"/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R" sz="2400" b="1" dirty="0">
                <a:solidFill>
                  <a:schemeClr val="bg1"/>
                </a:solidFill>
              </a:rPr>
              <a:t>LECCIÓN 1: </a:t>
            </a:r>
            <a:r>
              <a:rPr lang="en-US" sz="2400" b="1" dirty="0">
                <a:solidFill>
                  <a:schemeClr val="bg1"/>
                </a:solidFill>
              </a:rPr>
              <a:t>PREÁMBULO DE DEUTERONOMIO</a:t>
            </a:r>
            <a:endParaRPr lang="en-CR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608595">
            <a:off x="14075868" y="5143500"/>
            <a:ext cx="6954012" cy="8229600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756871">
            <a:off x="-2631933" y="-2458845"/>
            <a:ext cx="6954012" cy="8229600"/>
          </a:xfrm>
          <a:prstGeom prst="rect">
            <a:avLst/>
          </a:prstGeom>
        </p:spPr>
      </p:pic>
      <p:sp>
        <p:nvSpPr>
          <p:cNvPr id="6" name="TextBox 6"/>
          <p:cNvSpPr txBox="1"/>
          <p:nvPr/>
        </p:nvSpPr>
        <p:spPr>
          <a:xfrm>
            <a:off x="3121460" y="2916329"/>
            <a:ext cx="13363141" cy="1846659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  <p:txBody>
          <a:bodyPr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s-ES" sz="6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“El que no ama, no ha conocido a Dios; porque </a:t>
            </a:r>
            <a:r>
              <a:rPr lang="es-ES" sz="6000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es amor</a:t>
            </a:r>
            <a:r>
              <a:rPr lang="es-ES" sz="6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.”</a:t>
            </a:r>
            <a:endParaRPr lang="es-CR" sz="60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1181100" y="6092305"/>
            <a:ext cx="14457589" cy="353045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571500" lvl="0" indent="-57150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s-CR" sz="36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La verdad presente más importante que será examinada en el libro de Deuteronomio, es que DIOS ES AMOR.</a:t>
            </a:r>
          </a:p>
          <a:p>
            <a:pPr marL="571500" lvl="0" indent="-57150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s-CR" sz="36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El fundamento del gobierno divino, es el amor, porque DIOS ES AMOR.</a:t>
            </a:r>
          </a:p>
          <a:p>
            <a:pPr marL="571500" lvl="0" indent="-57150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s-CR" sz="36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Dios nos concede, en su amor, la libertad de elegir.</a:t>
            </a:r>
          </a:p>
          <a:p>
            <a:pPr marL="571500" lvl="0" indent="-57150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s-CR" sz="36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ELIGAMOS AL DIOS DE AMOR.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es-CR" sz="3600" dirty="0">
              <a:solidFill>
                <a:schemeClr val="bg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Box 5">
            <a:extLst>
              <a:ext uri="{FF2B5EF4-FFF2-40B4-BE49-F238E27FC236}">
                <a16:creationId xmlns:a16="http://schemas.microsoft.com/office/drawing/2014/main" id="{F4E834E2-0237-9D4F-9DC3-53296A886F62}"/>
              </a:ext>
            </a:extLst>
          </p:cNvPr>
          <p:cNvSpPr txBox="1"/>
          <p:nvPr/>
        </p:nvSpPr>
        <p:spPr>
          <a:xfrm>
            <a:off x="5734112" y="1768885"/>
            <a:ext cx="8137838" cy="59311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98"/>
              </a:lnSpc>
            </a:pPr>
            <a:r>
              <a:rPr lang="en-US" sz="3844" spc="30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en-US" sz="3844" spc="303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JUAN 4:8</a:t>
            </a:r>
            <a:endParaRPr lang="en-US" sz="3844" spc="303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4">
            <a:extLst>
              <a:ext uri="{FF2B5EF4-FFF2-40B4-BE49-F238E27FC236}">
                <a16:creationId xmlns:a16="http://schemas.microsoft.com/office/drawing/2014/main" id="{F5AE9F75-1D3A-FA45-8CA3-910E5238DA40}"/>
              </a:ext>
            </a:extLst>
          </p:cNvPr>
          <p:cNvSpPr txBox="1"/>
          <p:nvPr/>
        </p:nvSpPr>
        <p:spPr>
          <a:xfrm>
            <a:off x="3886200" y="623493"/>
            <a:ext cx="12612499" cy="103246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960"/>
              </a:lnSpc>
            </a:pPr>
            <a:r>
              <a:rPr lang="en-US" sz="796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PRAXIS O APLICACIÓN</a:t>
            </a:r>
          </a:p>
        </p:txBody>
      </p:sp>
      <p:sp>
        <p:nvSpPr>
          <p:cNvPr id="12" name="Rectangle 10">
            <a:extLst>
              <a:ext uri="{FF2B5EF4-FFF2-40B4-BE49-F238E27FC236}">
                <a16:creationId xmlns:a16="http://schemas.microsoft.com/office/drawing/2014/main" id="{7A08A992-11B1-4AFA-842B-E74F5B28C31C}"/>
              </a:ext>
            </a:extLst>
          </p:cNvPr>
          <p:cNvSpPr/>
          <p:nvPr/>
        </p:nvSpPr>
        <p:spPr>
          <a:xfrm>
            <a:off x="0" y="1657"/>
            <a:ext cx="2819400" cy="4080415"/>
          </a:xfrm>
          <a:prstGeom prst="rect">
            <a:avLst/>
          </a:prstGeom>
          <a:solidFill>
            <a:srgbClr val="0070C0">
              <a:alpha val="0"/>
            </a:srgbClr>
          </a:solidFill>
          <a:ln>
            <a:noFill/>
          </a:ln>
          <a:effectLst>
            <a:glow rad="127000">
              <a:schemeClr val="accent1"/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R" sz="2400" b="1" dirty="0">
                <a:solidFill>
                  <a:schemeClr val="bg1"/>
                </a:solidFill>
              </a:rPr>
              <a:t>LECCIÓN 1: </a:t>
            </a:r>
            <a:r>
              <a:rPr lang="en-US" sz="2400" b="1" dirty="0">
                <a:solidFill>
                  <a:schemeClr val="bg1"/>
                </a:solidFill>
              </a:rPr>
              <a:t>PREÁMBULO DE DEUTERONOMIO</a:t>
            </a:r>
            <a:endParaRPr lang="en-CR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1286</TotalTime>
  <Words>464</Words>
  <Application>Microsoft Office PowerPoint</Application>
  <PresentationFormat>Personalizado</PresentationFormat>
  <Paragraphs>35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0" baseType="lpstr">
      <vt:lpstr>Arial</vt:lpstr>
      <vt:lpstr>Symbol</vt:lpstr>
      <vt:lpstr>Calibri</vt:lpstr>
      <vt:lpstr>Arial Black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Copia de LOS RITMOS (HITOS) DEL DESCANSO</dc:title>
  <dc:creator>Escuela de Teología</dc:creator>
  <cp:lastModifiedBy>Dodanim Castillo</cp:lastModifiedBy>
  <cp:revision>24</cp:revision>
  <dcterms:created xsi:type="dcterms:W3CDTF">2006-08-16T00:00:00Z</dcterms:created>
  <dcterms:modified xsi:type="dcterms:W3CDTF">2021-09-30T21:27:06Z</dcterms:modified>
  <dc:identifier>DAEoQqR-Leo</dc:identifier>
</cp:coreProperties>
</file>