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604020202020204" pitchFamily="34" charset="0"/>
      <p:bold r:id="rId7"/>
    </p:embeddedFont>
    <p:embeddedFont>
      <p:font typeface="Arsenal" pitchFamily="2" charset="77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 autoAdjust="0"/>
    <p:restoredTop sz="94607" autoAdjust="0"/>
  </p:normalViewPr>
  <p:slideViewPr>
    <p:cSldViewPr>
      <p:cViewPr varScale="1">
        <p:scale>
          <a:sx n="67" d="100"/>
          <a:sy n="67" d="100"/>
        </p:scale>
        <p:origin x="80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2187588"/>
            <a:ext cx="12725400" cy="5687169"/>
            <a:chOff x="-281952" y="1542015"/>
            <a:chExt cx="15694646" cy="7582891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542015"/>
              <a:ext cx="15694646" cy="16786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15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ANHELO DE MÁS</a:t>
              </a:r>
              <a:endPara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22517" y="6499230"/>
              <a:ext cx="13694723" cy="2625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23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737" b="0" i="0" u="none" strike="noStrike" kern="1200" cap="none" spc="37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“</a:t>
              </a:r>
              <a:r>
                <a:rPr kumimoji="0" lang="es-MX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Mas </a:t>
              </a:r>
              <a:r>
                <a:rPr kumimoji="0" lang="es-MX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estas cosas sucedieron como ejemplos para nosotros</a:t>
              </a:r>
              <a:r>
                <a:rPr kumimoji="0" lang="es-MX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, para que no codiciemos cosas malas, como ellos codiciaron” (</a:t>
              </a:r>
              <a:r>
                <a:rPr lang="es-MX" sz="4000" dirty="0">
                  <a:solidFill>
                    <a:prstClr val="white"/>
                  </a:solidFill>
                  <a:latin typeface="Calibri"/>
                </a:rPr>
                <a:t>1 Corintios</a:t>
              </a:r>
              <a:r>
                <a:rPr kumimoji="0" lang="es-MX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lang="es-MX" sz="4000" dirty="0">
                  <a:solidFill>
                    <a:prstClr val="white"/>
                  </a:solidFill>
                  <a:latin typeface="Calibri"/>
                </a:rPr>
                <a:t>10</a:t>
              </a:r>
              <a:r>
                <a:rPr kumimoji="0" lang="es-MX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:6)</a:t>
              </a:r>
              <a:endParaRPr kumimoji="0" lang="en-US" sz="3737" b="0" i="0" u="none" strike="noStrike" kern="1200" cap="none" spc="37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2983" y="4365631"/>
              <a:ext cx="14933791" cy="116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11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286389" y="342900"/>
            <a:ext cx="10877411" cy="2058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LECCIÓN 11</a:t>
            </a:r>
          </a:p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57800" y="2803726"/>
            <a:ext cx="8137838" cy="617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rgbClr val="FFFFFF">
                    <a:alpha val="49804"/>
                  </a:srgbClr>
                </a:solidFill>
                <a:latin typeface="Arsenal"/>
              </a:rPr>
              <a:t>HEBREOS 4:4, 5.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276600" y="3569989"/>
            <a:ext cx="13816026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s-MX" sz="4400" b="1" i="0" baseline="30000" dirty="0">
                <a:solidFill>
                  <a:schemeClr val="bg1">
                    <a:lumMod val="95000"/>
                  </a:schemeClr>
                </a:solidFill>
                <a:effectLst/>
              </a:rPr>
              <a:t> </a:t>
            </a:r>
            <a:r>
              <a:rPr lang="es-MX" sz="44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Porque en cierto lugar dijo así del séptimo día: </a:t>
            </a:r>
            <a:r>
              <a:rPr lang="es-MX" sz="4400" b="1" i="0" dirty="0">
                <a:solidFill>
                  <a:schemeClr val="bg1">
                    <a:lumMod val="95000"/>
                  </a:schemeClr>
                </a:solidFill>
                <a:effectLst/>
              </a:rPr>
              <a:t>Y reposó Dios de todas sus obras en el séptimo día</a:t>
            </a:r>
            <a:r>
              <a:rPr lang="es-MX" sz="44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. Y otra vez aquí: No entrarán en mi reposo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038600" y="6153854"/>
            <a:ext cx="9599274" cy="3616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El primer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reposo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que se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menciona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000" dirty="0">
                <a:solidFill>
                  <a:srgbClr val="FFC000"/>
                </a:solidFill>
              </a:rPr>
              <a:t>es el día </a:t>
            </a:r>
            <a:r>
              <a:rPr lang="en-US" sz="4000" dirty="0" err="1">
                <a:solidFill>
                  <a:srgbClr val="FFC000"/>
                </a:solidFill>
              </a:rPr>
              <a:t>sábado</a:t>
            </a:r>
            <a:r>
              <a:rPr lang="en-US" sz="4000" dirty="0">
                <a:solidFill>
                  <a:srgbClr val="FFC000"/>
                </a:solidFill>
              </a:rPr>
              <a:t>,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como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reposo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semanal</a:t>
            </a:r>
            <a:r>
              <a:rPr lang="en-US" sz="4000" dirty="0">
                <a:solidFill>
                  <a:srgbClr val="FFC000"/>
                </a:solidFill>
              </a:rPr>
              <a:t>.</a:t>
            </a:r>
            <a:endParaRPr lang="en-US" sz="4000" dirty="0">
              <a:solidFill>
                <a:srgbClr val="FFFFFF"/>
              </a:solidFill>
            </a:endParaRP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No se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alcanza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la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plenitud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del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descanso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</a:rPr>
              <a:t>porque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000" dirty="0" err="1">
                <a:solidFill>
                  <a:srgbClr val="FFC000"/>
                </a:solidFill>
              </a:rPr>
              <a:t>después</a:t>
            </a:r>
            <a:r>
              <a:rPr lang="en-US" sz="4000" dirty="0">
                <a:solidFill>
                  <a:srgbClr val="FFC000"/>
                </a:solidFill>
              </a:rPr>
              <a:t> de 24 horas, se </a:t>
            </a:r>
            <a:r>
              <a:rPr lang="en-US" sz="4000" dirty="0" err="1">
                <a:solidFill>
                  <a:srgbClr val="FFC000"/>
                </a:solidFill>
              </a:rPr>
              <a:t>vuelve</a:t>
            </a:r>
            <a:r>
              <a:rPr lang="en-US" sz="4000" dirty="0">
                <a:solidFill>
                  <a:srgbClr val="FFC000"/>
                </a:solidFill>
              </a:rPr>
              <a:t> a </a:t>
            </a:r>
            <a:r>
              <a:rPr lang="en-US" sz="4000" dirty="0" err="1">
                <a:solidFill>
                  <a:srgbClr val="FFC000"/>
                </a:solidFill>
              </a:rPr>
              <a:t>trabajar</a:t>
            </a:r>
            <a:r>
              <a:rPr lang="en-US" sz="4000" dirty="0">
                <a:solidFill>
                  <a:srgbClr val="FFC000"/>
                </a:solidFill>
              </a:rPr>
              <a:t>.</a:t>
            </a:r>
            <a:endParaRPr lang="en-US" sz="4000" dirty="0">
              <a:solidFill>
                <a:srgbClr val="FFFFFF"/>
              </a:solidFill>
            </a:endParaRP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 err="1">
                <a:solidFill>
                  <a:srgbClr val="FFFFFF"/>
                </a:solidFill>
              </a:rPr>
              <a:t>Queda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como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desafío</a:t>
            </a:r>
            <a:r>
              <a:rPr lang="en-US" sz="4000" dirty="0">
                <a:solidFill>
                  <a:srgbClr val="FFFFFF"/>
                </a:solidFill>
              </a:rPr>
              <a:t> un </a:t>
            </a:r>
            <a:r>
              <a:rPr lang="en-US" sz="4000" dirty="0" err="1">
                <a:solidFill>
                  <a:srgbClr val="FFFFFF"/>
                </a:solidFill>
              </a:rPr>
              <a:t>reposo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futuro</a:t>
            </a:r>
            <a:r>
              <a:rPr lang="en-US" sz="400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91810" y="1009192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SECUNDARIA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61596" y="2264939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rgbClr val="FFFFFF">
                    <a:alpha val="49804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 4:8, 9.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08639" y="3323864"/>
            <a:ext cx="13421188" cy="2346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3"/>
              </a:lnSpc>
              <a:spcBef>
                <a:spcPct val="0"/>
              </a:spcBef>
            </a:pPr>
            <a:r>
              <a:rPr lang="en-US" sz="4459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s-MX" sz="4800" b="1" i="0" baseline="30000" dirty="0">
                <a:solidFill>
                  <a:schemeClr val="bg1">
                    <a:lumMod val="95000"/>
                  </a:schemeClr>
                </a:solidFill>
                <a:effectLst/>
              </a:rPr>
              <a:t> </a:t>
            </a:r>
            <a:r>
              <a:rPr lang="es-MX" sz="48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Porque si Josué les hubiera dado </a:t>
            </a:r>
            <a:r>
              <a:rPr lang="es-MX" sz="4800" b="0" i="0" dirty="0">
                <a:solidFill>
                  <a:srgbClr val="FFC000"/>
                </a:solidFill>
                <a:effectLst/>
              </a:rPr>
              <a:t>el reposo</a:t>
            </a:r>
            <a:r>
              <a:rPr lang="es-MX" sz="48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, no hablaría después de otro día. Por tanto, </a:t>
            </a:r>
            <a:r>
              <a:rPr lang="es-MX" sz="4800" b="0" i="0" dirty="0">
                <a:solidFill>
                  <a:srgbClr val="FFC000"/>
                </a:solidFill>
                <a:effectLst/>
              </a:rPr>
              <a:t>queda un reposo</a:t>
            </a:r>
            <a:r>
              <a:rPr lang="es-MX" sz="48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 para el pueblo de Dios</a:t>
            </a:r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”</a:t>
            </a:r>
            <a:r>
              <a:rPr lang="en-US" sz="4459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994102" y="6057900"/>
            <a:ext cx="10672827" cy="361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Josué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entró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a la tierra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prometida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, y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tuvieron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descanso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El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descanso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fue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temporal,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porque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al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desobedecer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a Dios,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fueron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invadidos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por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otros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ejércitos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. 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Queda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como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desafío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un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reposo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cs typeface="Arial" panose="020B0604020202020204" pitchFamily="34" charset="0"/>
              </a:rPr>
              <a:t>futuro</a:t>
            </a:r>
            <a:r>
              <a:rPr lang="en-US" sz="4000" dirty="0">
                <a:solidFill>
                  <a:srgbClr val="FFFFFF"/>
                </a:solidFill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261596" y="1714500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>
                    <a:alpha val="49804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 4:14-16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792933" y="2751534"/>
            <a:ext cx="13232723" cy="307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4000" dirty="0">
                <a:solidFill>
                  <a:schemeClr val="bg1"/>
                </a:solidFill>
              </a:rPr>
              <a:t>"</a:t>
            </a:r>
            <a:r>
              <a:rPr lang="es-MX" sz="4000" b="0" i="0" dirty="0">
                <a:solidFill>
                  <a:schemeClr val="bg1"/>
                </a:solidFill>
                <a:effectLst/>
              </a:rPr>
              <a:t>Porque no tenemos un </a:t>
            </a:r>
            <a:r>
              <a:rPr lang="es-MX" sz="4000" b="0" i="0" dirty="0">
                <a:solidFill>
                  <a:srgbClr val="FFC000"/>
                </a:solidFill>
                <a:effectLst/>
              </a:rPr>
              <a:t>sumo sacerdote </a:t>
            </a:r>
            <a:r>
              <a:rPr lang="es-MX" sz="4000" b="0" i="0" dirty="0">
                <a:solidFill>
                  <a:schemeClr val="bg1"/>
                </a:solidFill>
                <a:effectLst/>
              </a:rPr>
              <a:t>que no pueda compadecerse de nuestras debilidades, sino uno que fue tentado en todo según nuestra semejanza, pero sin pecado. Acerquémonos, pues, </a:t>
            </a:r>
            <a:r>
              <a:rPr lang="es-MX" sz="4000" b="0" i="0" dirty="0">
                <a:solidFill>
                  <a:srgbClr val="FFC000"/>
                </a:solidFill>
                <a:effectLst/>
              </a:rPr>
              <a:t>confiadamente al trono de la gracia, para alcanzar misericordia y hallar gracia para el oportuno socorro</a:t>
            </a:r>
            <a:r>
              <a:rPr lang="en-US" sz="4000" dirty="0">
                <a:solidFill>
                  <a:srgbClr val="FFFFFF"/>
                </a:solidFill>
              </a:rPr>
              <a:t>".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120215" y="6273223"/>
            <a:ext cx="12420600" cy="29751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</a:rPr>
              <a:t>La </a:t>
            </a:r>
            <a:r>
              <a:rPr lang="en-US" sz="3600" dirty="0" err="1">
                <a:solidFill>
                  <a:srgbClr val="FFFFFF"/>
                </a:solidFill>
              </a:rPr>
              <a:t>plenitud</a:t>
            </a:r>
            <a:r>
              <a:rPr lang="en-US" sz="3600" dirty="0">
                <a:solidFill>
                  <a:srgbClr val="FFFFFF"/>
                </a:solidFill>
              </a:rPr>
              <a:t> del </a:t>
            </a:r>
            <a:r>
              <a:rPr lang="en-US" sz="3600" dirty="0" err="1">
                <a:solidFill>
                  <a:srgbClr val="FFFFFF"/>
                </a:solidFill>
              </a:rPr>
              <a:t>descanso</a:t>
            </a:r>
            <a:r>
              <a:rPr lang="en-US" sz="3600" dirty="0">
                <a:solidFill>
                  <a:srgbClr val="FFFFFF"/>
                </a:solidFill>
              </a:rPr>
              <a:t> se </a:t>
            </a:r>
            <a:r>
              <a:rPr lang="en-US" sz="3600" dirty="0" err="1">
                <a:solidFill>
                  <a:srgbClr val="FFFFFF"/>
                </a:solidFill>
              </a:rPr>
              <a:t>encuentra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C000"/>
                </a:solidFill>
              </a:rPr>
              <a:t>CRISTO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 err="1">
                <a:solidFill>
                  <a:srgbClr val="FFFFFF"/>
                </a:solidFill>
              </a:rPr>
              <a:t>Contemplando</a:t>
            </a:r>
            <a:r>
              <a:rPr lang="en-US" sz="3600" dirty="0">
                <a:solidFill>
                  <a:srgbClr val="FFFFFF"/>
                </a:solidFill>
              </a:rPr>
              <a:t> a Cristo </a:t>
            </a:r>
            <a:r>
              <a:rPr lang="en-US" sz="3600" dirty="0" err="1">
                <a:solidFill>
                  <a:srgbClr val="FFFFFF"/>
                </a:solidFill>
              </a:rPr>
              <a:t>en</a:t>
            </a:r>
            <a:r>
              <a:rPr lang="en-US" sz="3600" dirty="0">
                <a:solidFill>
                  <a:srgbClr val="FFFFFF"/>
                </a:solidFill>
              </a:rPr>
              <a:t> el </a:t>
            </a:r>
            <a:r>
              <a:rPr lang="en-US" sz="3600" dirty="0" err="1">
                <a:solidFill>
                  <a:srgbClr val="FFFFFF"/>
                </a:solidFill>
              </a:rPr>
              <a:t>lugar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santísimo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encontramos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descanso</a:t>
            </a:r>
            <a:r>
              <a:rPr lang="en-US" sz="3600" dirty="0">
                <a:solidFill>
                  <a:srgbClr val="FFFFFF"/>
                </a:solidFill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</a:rPr>
              <a:t>Dios </a:t>
            </a:r>
            <a:r>
              <a:rPr lang="en-US" sz="3600" dirty="0" err="1">
                <a:solidFill>
                  <a:srgbClr val="FFFFFF"/>
                </a:solidFill>
              </a:rPr>
              <a:t>desea</a:t>
            </a:r>
            <a:r>
              <a:rPr lang="en-US" sz="3600" dirty="0">
                <a:solidFill>
                  <a:srgbClr val="FFFFFF"/>
                </a:solidFill>
              </a:rPr>
              <a:t> que </a:t>
            </a:r>
            <a:r>
              <a:rPr lang="en-US" sz="3600" dirty="0" err="1">
                <a:solidFill>
                  <a:srgbClr val="FFFFFF"/>
                </a:solidFill>
              </a:rPr>
              <a:t>guardemos</a:t>
            </a:r>
            <a:r>
              <a:rPr lang="en-US" sz="3600" dirty="0">
                <a:solidFill>
                  <a:srgbClr val="FFFFFF"/>
                </a:solidFill>
              </a:rPr>
              <a:t> el </a:t>
            </a:r>
            <a:r>
              <a:rPr lang="en-US" sz="3600" dirty="0" err="1">
                <a:solidFill>
                  <a:srgbClr val="FFFFFF"/>
                </a:solidFill>
              </a:rPr>
              <a:t>sábado</a:t>
            </a:r>
            <a:r>
              <a:rPr lang="en-US" sz="3600" dirty="0">
                <a:solidFill>
                  <a:srgbClr val="FFFFFF"/>
                </a:solidFill>
              </a:rPr>
              <a:t>, con una </a:t>
            </a:r>
            <a:r>
              <a:rPr lang="en-US" sz="3600" dirty="0" err="1">
                <a:solidFill>
                  <a:srgbClr val="FFFFFF"/>
                </a:solidFill>
              </a:rPr>
              <a:t>proyección</a:t>
            </a:r>
            <a:r>
              <a:rPr lang="en-US" sz="3600" dirty="0">
                <a:solidFill>
                  <a:srgbClr val="FFFFFF"/>
                </a:solidFill>
              </a:rPr>
              <a:t> de </a:t>
            </a:r>
            <a:r>
              <a:rPr lang="en-US" sz="3600" dirty="0" err="1">
                <a:solidFill>
                  <a:srgbClr val="FFFFFF"/>
                </a:solidFill>
              </a:rPr>
              <a:t>descanso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enterno</a:t>
            </a:r>
            <a:r>
              <a:rPr lang="en-US" sz="3600" dirty="0">
                <a:solidFill>
                  <a:srgbClr val="FFFFFF"/>
                </a:solidFill>
              </a:rPr>
              <a:t> con Dios.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3994102" y="571500"/>
            <a:ext cx="12031554" cy="1049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TEOLÓGICO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257800" y="1930905"/>
            <a:ext cx="8137838" cy="5859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3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HEBREOS 4:6</a:t>
            </a:r>
            <a:endParaRPr lang="en-US" sz="3844" b="1" spc="303" dirty="0">
              <a:solidFill>
                <a:srgbClr val="FFFFFF">
                  <a:alpha val="49804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24344" y="2857500"/>
            <a:ext cx="13363141" cy="21212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07"/>
              </a:lnSpc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“Por lo tanto, puesto que falta que algunos entren en él, y aquellos a quienes primero se les anunció la buena nueva no entraron por causa de desobediencia</a:t>
            </a:r>
            <a:r>
              <a:rPr lang="es-CR" sz="4400" dirty="0">
                <a:solidFill>
                  <a:schemeClr val="bg1"/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”. </a:t>
            </a:r>
            <a:endParaRPr lang="en-US" sz="4400" spc="37" dirty="0">
              <a:solidFill>
                <a:schemeClr val="bg1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020987" y="5231056"/>
            <a:ext cx="10969853" cy="3889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Todavía falta pueblo que Dios tiene para entrar en su reposo.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Hay un ejemplo del antiguo Israel que nos muestra un ejemplo para nosotros hoy.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Entreguemos nuestras vidas a Dios y que nos ayude a ser fieles y no caer en desobediencia</a:t>
            </a:r>
            <a:r>
              <a:rPr lang="es-C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337282D6-2D5F-FD44-B372-7B45C59FC6F7}"/>
              </a:ext>
            </a:extLst>
          </p:cNvPr>
          <p:cNvSpPr txBox="1"/>
          <p:nvPr/>
        </p:nvSpPr>
        <p:spPr>
          <a:xfrm>
            <a:off x="3868615" y="723900"/>
            <a:ext cx="12612499" cy="1032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 O APLICACIÓN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362</Words>
  <Application>Microsoft Macintosh PowerPoint</Application>
  <PresentationFormat>Custom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Arsenal</vt:lpstr>
      <vt:lpstr>Symbol</vt:lpstr>
      <vt:lpstr>Calibri</vt:lpstr>
      <vt:lpstr>Arial Black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13</cp:revision>
  <dcterms:created xsi:type="dcterms:W3CDTF">2006-08-16T00:00:00Z</dcterms:created>
  <dcterms:modified xsi:type="dcterms:W3CDTF">2021-09-09T03:33:48Z</dcterms:modified>
  <dc:identifier>DAEoQqR-Leo</dc:identifier>
</cp:coreProperties>
</file>