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8288000" cy="10287000"/>
  <p:notesSz cx="6858000" cy="9144000"/>
  <p:embeddedFontLst>
    <p:embeddedFont>
      <p:font typeface="Arial Black" panose="020B0604020202020204" pitchFamily="34" charset="0"/>
      <p:bold r:id="rId8"/>
    </p:embeddedFont>
    <p:embeddedFont>
      <p:font typeface="Calibri" panose="020F0502020204030204" pitchFamily="34" charset="0"/>
      <p:regular r:id="rId9"/>
      <p:bold r:id="rId10"/>
      <p:italic r:id="rId11"/>
      <p:boldItalic r:id="rId1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942" autoAdjust="0"/>
    <p:restoredTop sz="94831" autoAdjust="0"/>
  </p:normalViewPr>
  <p:slideViewPr>
    <p:cSldViewPr>
      <p:cViewPr varScale="1">
        <p:scale>
          <a:sx n="96" d="100"/>
          <a:sy n="96" d="100"/>
        </p:scale>
        <p:origin x="1216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font" Target="fonts/font5.fnt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BEC80E-CC3B-724E-BB16-01F24B8364C8}" type="datetimeFigureOut">
              <a:rPr lang="en-CR" smtClean="0"/>
              <a:t>23/9/21</a:t>
            </a:fld>
            <a:endParaRPr lang="en-C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BFB227-3FAB-3F41-947B-74F4F41BCE71}" type="slidenum">
              <a:rPr lang="en-CR" smtClean="0"/>
              <a:t>‹#›</a:t>
            </a:fld>
            <a:endParaRPr lang="en-CR"/>
          </a:p>
        </p:txBody>
      </p:sp>
    </p:spTree>
    <p:extLst>
      <p:ext uri="{BB962C8B-B14F-4D97-AF65-F5344CB8AC3E}">
        <p14:creationId xmlns:p14="http://schemas.microsoft.com/office/powerpoint/2010/main" val="10263985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3241080">
            <a:off x="-3210306" y="-1683979"/>
            <a:ext cx="6954012" cy="8229600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>
            <a:fillRect/>
          </a:stretch>
        </p:blipFill>
        <p:spPr>
          <a:xfrm rot="4272713">
            <a:off x="14220444" y="4609996"/>
            <a:ext cx="6954012" cy="8229600"/>
          </a:xfrm>
          <a:prstGeom prst="rect">
            <a:avLst/>
          </a:prstGeom>
        </p:spPr>
      </p:pic>
      <p:pic>
        <p:nvPicPr>
          <p:cNvPr id="4" name="Picture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>
            <a:fillRect/>
          </a:stretch>
        </p:blipFill>
        <p:spPr>
          <a:xfrm rot="3241080">
            <a:off x="-3019806" y="-1493479"/>
            <a:ext cx="6954012" cy="8229600"/>
          </a:xfrm>
          <a:prstGeom prst="rect">
            <a:avLst/>
          </a:prstGeom>
        </p:spPr>
      </p:pic>
      <p:grpSp>
        <p:nvGrpSpPr>
          <p:cNvPr id="5" name="Group 5"/>
          <p:cNvGrpSpPr/>
          <p:nvPr/>
        </p:nvGrpSpPr>
        <p:grpSpPr>
          <a:xfrm>
            <a:off x="2971800" y="1240081"/>
            <a:ext cx="13030200" cy="6920157"/>
            <a:chOff x="-281952" y="2051707"/>
            <a:chExt cx="15694646" cy="6833163"/>
          </a:xfrm>
        </p:grpSpPr>
        <p:sp>
          <p:nvSpPr>
            <p:cNvPr id="6" name="TextBox 6"/>
            <p:cNvSpPr txBox="1"/>
            <p:nvPr/>
          </p:nvSpPr>
          <p:spPr>
            <a:xfrm>
              <a:off x="-281952" y="2051707"/>
              <a:ext cx="15694646" cy="2727751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ts val="956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500" b="1" i="0" u="none" strike="noStrike" kern="1200" cap="none" spc="0" normalizeH="0" baseline="0" noProof="0" dirty="0">
                  <a:ln>
                    <a:noFill/>
                  </a:ln>
                  <a:solidFill>
                    <a:srgbClr val="FFC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EL DESCANSO SUPREMO</a:t>
              </a:r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718009" y="6295325"/>
              <a:ext cx="13694723" cy="2589545"/>
            </a:xfrm>
            <a:prstGeom prst="rect">
              <a:avLst/>
            </a:prstGeom>
            <a:ln>
              <a:solidFill>
                <a:srgbClr val="00B0F0"/>
              </a:solidFill>
            </a:ln>
          </p:spPr>
          <p:txBody>
            <a:bodyPr lIns="0" tIns="0" rIns="0" bIns="0" rtlCol="0" anchor="t">
              <a:spAutoFit/>
            </a:bodyPr>
            <a:lstStyle/>
            <a:p>
              <a:pPr lvl="0" algn="ctr">
                <a:lnSpc>
                  <a:spcPts val="5233"/>
                </a:lnSpc>
                <a:defRPr/>
              </a:pPr>
              <a:r>
                <a:rPr lang="en-US" sz="4000" spc="37" dirty="0">
                  <a:solidFill>
                    <a:prstClr val="white"/>
                  </a:solidFill>
                </a:rPr>
                <a:t>“Antes bien, </a:t>
              </a:r>
              <a:r>
                <a:rPr lang="en-US" sz="4000" spc="37" dirty="0" err="1">
                  <a:solidFill>
                    <a:prstClr val="white"/>
                  </a:solidFill>
                </a:rPr>
                <a:t>como</a:t>
              </a:r>
              <a:r>
                <a:rPr lang="en-US" sz="4000" spc="37" dirty="0">
                  <a:solidFill>
                    <a:prstClr val="white"/>
                  </a:solidFill>
                </a:rPr>
                <a:t> </a:t>
              </a:r>
              <a:r>
                <a:rPr lang="en-US" sz="4000" spc="37" dirty="0" err="1">
                  <a:solidFill>
                    <a:prstClr val="white"/>
                  </a:solidFill>
                </a:rPr>
                <a:t>está</a:t>
              </a:r>
              <a:r>
                <a:rPr lang="en-US" sz="4000" spc="37" dirty="0">
                  <a:solidFill>
                    <a:prstClr val="white"/>
                  </a:solidFill>
                </a:rPr>
                <a:t> </a:t>
              </a:r>
              <a:r>
                <a:rPr lang="en-US" sz="4000" spc="37" dirty="0" err="1">
                  <a:solidFill>
                    <a:prstClr val="white"/>
                  </a:solidFill>
                </a:rPr>
                <a:t>escrito</a:t>
              </a:r>
              <a:r>
                <a:rPr lang="en-US" sz="4000" spc="37" dirty="0">
                  <a:solidFill>
                    <a:prstClr val="white"/>
                  </a:solidFill>
                </a:rPr>
                <a:t>: </a:t>
              </a:r>
              <a:r>
                <a:rPr lang="en-US" sz="4000" spc="37" dirty="0" err="1">
                  <a:solidFill>
                    <a:prstClr val="white"/>
                  </a:solidFill>
                </a:rPr>
                <a:t>cosas</a:t>
              </a:r>
              <a:r>
                <a:rPr lang="en-US" sz="4000" spc="37" dirty="0">
                  <a:solidFill>
                    <a:prstClr val="white"/>
                  </a:solidFill>
                </a:rPr>
                <a:t> que </a:t>
              </a:r>
              <a:r>
                <a:rPr lang="en-US" sz="4000" spc="37" dirty="0" err="1">
                  <a:solidFill>
                    <a:prstClr val="white"/>
                  </a:solidFill>
                </a:rPr>
                <a:t>ojo</a:t>
              </a:r>
              <a:r>
                <a:rPr lang="en-US" sz="4000" spc="37" dirty="0">
                  <a:solidFill>
                    <a:prstClr val="white"/>
                  </a:solidFill>
                </a:rPr>
                <a:t> no </a:t>
              </a:r>
              <a:r>
                <a:rPr lang="en-US" sz="4000" spc="37" dirty="0" err="1">
                  <a:solidFill>
                    <a:prstClr val="white"/>
                  </a:solidFill>
                </a:rPr>
                <a:t>vio</a:t>
              </a:r>
              <a:r>
                <a:rPr lang="en-US" sz="4000" spc="37" dirty="0">
                  <a:solidFill>
                    <a:prstClr val="white"/>
                  </a:solidFill>
                </a:rPr>
                <a:t>, </a:t>
              </a:r>
              <a:r>
                <a:rPr lang="en-US" sz="4000" spc="37" dirty="0" err="1">
                  <a:solidFill>
                    <a:prstClr val="white"/>
                  </a:solidFill>
                </a:rPr>
                <a:t>ni</a:t>
              </a:r>
              <a:r>
                <a:rPr lang="en-US" sz="4000" spc="37" dirty="0">
                  <a:solidFill>
                    <a:prstClr val="white"/>
                  </a:solidFill>
                </a:rPr>
                <a:t> </a:t>
              </a:r>
              <a:r>
                <a:rPr lang="en-US" sz="4000" spc="37" dirty="0" err="1">
                  <a:solidFill>
                    <a:prstClr val="white"/>
                  </a:solidFill>
                </a:rPr>
                <a:t>oído</a:t>
              </a:r>
              <a:r>
                <a:rPr lang="en-US" sz="4000" spc="37" dirty="0">
                  <a:solidFill>
                    <a:prstClr val="white"/>
                  </a:solidFill>
                </a:rPr>
                <a:t> </a:t>
              </a:r>
              <a:r>
                <a:rPr lang="en-US" sz="4000" spc="37" dirty="0" err="1">
                  <a:solidFill>
                    <a:prstClr val="white"/>
                  </a:solidFill>
                </a:rPr>
                <a:t>oyó</a:t>
              </a:r>
              <a:r>
                <a:rPr lang="en-US" sz="4000" spc="37" dirty="0">
                  <a:solidFill>
                    <a:prstClr val="white"/>
                  </a:solidFill>
                </a:rPr>
                <a:t>, </a:t>
              </a:r>
              <a:r>
                <a:rPr lang="en-US" sz="4000" spc="37" dirty="0" err="1">
                  <a:solidFill>
                    <a:prstClr val="white"/>
                  </a:solidFill>
                </a:rPr>
                <a:t>ni</a:t>
              </a:r>
              <a:r>
                <a:rPr lang="en-US" sz="4000" spc="37" dirty="0">
                  <a:solidFill>
                    <a:prstClr val="white"/>
                  </a:solidFill>
                </a:rPr>
                <a:t> </a:t>
              </a:r>
              <a:r>
                <a:rPr lang="en-US" sz="4000" spc="37" dirty="0" err="1">
                  <a:solidFill>
                    <a:prstClr val="white"/>
                  </a:solidFill>
                </a:rPr>
                <a:t>han</a:t>
              </a:r>
              <a:r>
                <a:rPr lang="en-US" sz="4000" spc="37" dirty="0">
                  <a:solidFill>
                    <a:prstClr val="white"/>
                  </a:solidFill>
                </a:rPr>
                <a:t> </a:t>
              </a:r>
              <a:r>
                <a:rPr lang="en-US" sz="4000" spc="37" dirty="0" err="1">
                  <a:solidFill>
                    <a:prstClr val="white"/>
                  </a:solidFill>
                </a:rPr>
                <a:t>subido</a:t>
              </a:r>
              <a:r>
                <a:rPr lang="en-US" sz="4000" spc="37" dirty="0">
                  <a:solidFill>
                    <a:prstClr val="white"/>
                  </a:solidFill>
                </a:rPr>
                <a:t> </a:t>
              </a:r>
              <a:r>
                <a:rPr lang="en-US" sz="4000" spc="37" dirty="0" err="1">
                  <a:solidFill>
                    <a:prstClr val="white"/>
                  </a:solidFill>
                </a:rPr>
                <a:t>en</a:t>
              </a:r>
              <a:r>
                <a:rPr lang="en-US" sz="4000" spc="37" dirty="0">
                  <a:solidFill>
                    <a:prstClr val="white"/>
                  </a:solidFill>
                </a:rPr>
                <a:t> </a:t>
              </a:r>
              <a:r>
                <a:rPr lang="en-US" sz="4000" spc="37" dirty="0" err="1">
                  <a:solidFill>
                    <a:prstClr val="white"/>
                  </a:solidFill>
                </a:rPr>
                <a:t>corazón</a:t>
              </a:r>
              <a:r>
                <a:rPr lang="en-US" sz="4000" spc="37" dirty="0">
                  <a:solidFill>
                    <a:prstClr val="white"/>
                  </a:solidFill>
                </a:rPr>
                <a:t> de hombre, son las que Dios ha </a:t>
              </a:r>
              <a:r>
                <a:rPr lang="en-US" sz="4000" spc="37" dirty="0" err="1">
                  <a:solidFill>
                    <a:prstClr val="white"/>
                  </a:solidFill>
                </a:rPr>
                <a:t>preparado</a:t>
              </a:r>
              <a:r>
                <a:rPr lang="en-US" sz="4000" spc="37" dirty="0">
                  <a:solidFill>
                    <a:prstClr val="white"/>
                  </a:solidFill>
                </a:rPr>
                <a:t> para los que le </a:t>
              </a:r>
              <a:r>
                <a:rPr lang="en-US" sz="4000" spc="37" dirty="0" err="1">
                  <a:solidFill>
                    <a:prstClr val="white"/>
                  </a:solidFill>
                </a:rPr>
                <a:t>aman</a:t>
              </a:r>
              <a:r>
                <a:rPr lang="en-US" sz="4000" spc="37" dirty="0">
                  <a:solidFill>
                    <a:prstClr val="white"/>
                  </a:solidFill>
                </a:rPr>
                <a:t>”. </a:t>
              </a:r>
            </a:p>
            <a:p>
              <a:pPr lvl="0" algn="ctr">
                <a:lnSpc>
                  <a:spcPts val="5233"/>
                </a:lnSpc>
                <a:defRPr/>
              </a:pPr>
              <a:r>
                <a:rPr lang="en-US" sz="3600" spc="37" dirty="0">
                  <a:solidFill>
                    <a:srgbClr val="FFC000"/>
                  </a:solidFill>
                </a:rPr>
                <a:t>(1 </a:t>
              </a:r>
              <a:r>
                <a:rPr lang="en-US" sz="3600" spc="37" dirty="0" err="1">
                  <a:solidFill>
                    <a:srgbClr val="FFC000"/>
                  </a:solidFill>
                </a:rPr>
                <a:t>Corintios</a:t>
              </a:r>
              <a:r>
                <a:rPr lang="en-US" sz="3600" spc="37" dirty="0">
                  <a:solidFill>
                    <a:srgbClr val="FFC000"/>
                  </a:solidFill>
                </a:rPr>
                <a:t> 2:9)</a:t>
              </a:r>
              <a:endParaRPr kumimoji="0" lang="en-US" sz="4000" b="0" i="0" u="none" strike="noStrike" kern="1200" cap="none" spc="37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98475" y="4515074"/>
              <a:ext cx="14933791" cy="961509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ts val="72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5199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 Black" panose="020B0604020202020204" pitchFamily="34" charset="0"/>
                  <a:ea typeface="+mn-ea"/>
                  <a:cs typeface="Arial Black" panose="020B0604020202020204" pitchFamily="34" charset="0"/>
                </a:rPr>
                <a:t>LECCIÓN 13</a:t>
              </a: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4608595">
            <a:off x="14075868" y="5143500"/>
            <a:ext cx="6954012" cy="8229600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4756871">
            <a:off x="-2631933" y="-2458845"/>
            <a:ext cx="6954012" cy="8229600"/>
          </a:xfrm>
          <a:prstGeom prst="rect">
            <a:avLst/>
          </a:prstGeom>
        </p:spPr>
      </p:pic>
      <p:sp>
        <p:nvSpPr>
          <p:cNvPr id="4" name="TextBox 4"/>
          <p:cNvSpPr txBox="1"/>
          <p:nvPr/>
        </p:nvSpPr>
        <p:spPr>
          <a:xfrm>
            <a:off x="2819400" y="947068"/>
            <a:ext cx="15239999" cy="102592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960"/>
              </a:lnSpc>
            </a:pPr>
            <a:r>
              <a:rPr lang="en-US" sz="74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VERDAD PRINCIPAL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5837081" y="1972990"/>
            <a:ext cx="8137838" cy="59311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998"/>
              </a:lnSpc>
            </a:pPr>
            <a:r>
              <a:rPr lang="en-US" sz="3844" spc="30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APOCALIPSIS 1:9,17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3143249" y="2755816"/>
            <a:ext cx="14592300" cy="2585323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s-CR" sz="4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“Yo Juan, vuestro hermano, y copartícipe vuestro en la tribulación, en el reino y en la paciencia de Jesucristo, </a:t>
            </a:r>
            <a:r>
              <a:rPr lang="es-CR" sz="4200" dirty="0">
                <a:solidFill>
                  <a:srgbClr val="FFC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estaba en la isla llamada </a:t>
            </a:r>
            <a:r>
              <a:rPr lang="es-CR" sz="4200" dirty="0" err="1">
                <a:solidFill>
                  <a:srgbClr val="FFC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Patmos</a:t>
            </a:r>
            <a:r>
              <a:rPr lang="es-CR" sz="4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por causa de la palabra de Dios y el testimonio de Jesucristo…</a:t>
            </a:r>
            <a:r>
              <a:rPr lang="es-CR" sz="4200" dirty="0">
                <a:solidFill>
                  <a:srgbClr val="FFC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 temas</a:t>
            </a:r>
            <a:r>
              <a:rPr lang="es-CR" sz="4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 yo soy el primero y el último”.</a:t>
            </a:r>
            <a:endParaRPr lang="es-CR" sz="42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3177885" y="6137924"/>
            <a:ext cx="12039600" cy="326397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571500" lvl="0" indent="-57150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s-CR" sz="4000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Juan estaba preso en la isla alejada de </a:t>
            </a:r>
            <a:r>
              <a:rPr lang="es-CR" sz="4000" dirty="0" err="1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Patmos</a:t>
            </a:r>
            <a:r>
              <a:rPr lang="es-CR" sz="4000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571500" lvl="0" indent="-57150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s-CR" sz="4000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Juan recibe una promesa de parte de Jesús: </a:t>
            </a:r>
            <a:r>
              <a:rPr lang="es-CR" sz="4000" dirty="0">
                <a:solidFill>
                  <a:srgbClr val="FFC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NO TEMAS.</a:t>
            </a:r>
          </a:p>
          <a:p>
            <a:pPr marL="571500" lvl="0" indent="-57150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s-CR" sz="4000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En medio de las tribulaciones, angustias, dificultades que afrontamos, el Señor nos dice: </a:t>
            </a:r>
            <a:r>
              <a:rPr lang="es-CR" sz="4000" dirty="0">
                <a:solidFill>
                  <a:srgbClr val="FFC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NO TEMAS.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endParaRPr lang="es-CR" sz="4000" dirty="0">
              <a:solidFill>
                <a:schemeClr val="bg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BBE25B8-B2BD-7C47-A952-39CB3AC8A5F3}"/>
              </a:ext>
            </a:extLst>
          </p:cNvPr>
          <p:cNvSpPr/>
          <p:nvPr/>
        </p:nvSpPr>
        <p:spPr>
          <a:xfrm>
            <a:off x="0" y="1657"/>
            <a:ext cx="2362200" cy="4080415"/>
          </a:xfrm>
          <a:prstGeom prst="rect">
            <a:avLst/>
          </a:prstGeom>
          <a:solidFill>
            <a:srgbClr val="0070C0">
              <a:alpha val="0"/>
            </a:srgbClr>
          </a:solidFill>
          <a:ln>
            <a:noFill/>
          </a:ln>
          <a:effectLst>
            <a:glow rad="127000">
              <a:schemeClr val="accent1"/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R" sz="2800" b="1" dirty="0">
                <a:solidFill>
                  <a:schemeClr val="bg1"/>
                </a:solidFill>
              </a:rPr>
              <a:t>LECCIÓN 13: EL DESCANSO SUPREMO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4608595">
            <a:off x="14075868" y="5143500"/>
            <a:ext cx="6954012" cy="8229600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4756871">
            <a:off x="-2631933" y="-2458845"/>
            <a:ext cx="6954012" cy="8229600"/>
          </a:xfrm>
          <a:prstGeom prst="rect">
            <a:avLst/>
          </a:prstGeom>
        </p:spPr>
      </p:pic>
      <p:sp>
        <p:nvSpPr>
          <p:cNvPr id="4" name="TextBox 4"/>
          <p:cNvSpPr txBox="1"/>
          <p:nvPr/>
        </p:nvSpPr>
        <p:spPr>
          <a:xfrm>
            <a:off x="4553954" y="495300"/>
            <a:ext cx="12133846" cy="104992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960"/>
              </a:lnSpc>
            </a:pPr>
            <a:r>
              <a:rPr lang="en-US" sz="796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VERDAD SECUNDARIA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2895599" y="2760816"/>
            <a:ext cx="13955361" cy="2308324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4800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sz="5400" dirty="0">
                <a:solidFill>
                  <a:schemeClr val="bg1">
                    <a:lumMod val="95000"/>
                  </a:schemeClr>
                </a:solidFill>
              </a:rPr>
              <a:t>“</a:t>
            </a:r>
            <a:r>
              <a:rPr lang="es-MX" sz="4800" b="1" i="0" baseline="30000" dirty="0">
                <a:solidFill>
                  <a:schemeClr val="bg1"/>
                </a:solidFill>
                <a:effectLst/>
              </a:rPr>
              <a:t> </a:t>
            </a:r>
            <a:r>
              <a:rPr lang="es-ES" sz="4800" dirty="0">
                <a:solidFill>
                  <a:schemeClr val="bg1"/>
                </a:solidFill>
              </a:rPr>
              <a:t>Pero anhelaban </a:t>
            </a:r>
            <a:r>
              <a:rPr lang="es-ES" sz="4800" dirty="0">
                <a:solidFill>
                  <a:srgbClr val="FFC000"/>
                </a:solidFill>
              </a:rPr>
              <a:t>una mejor, esto es, celestial</a:t>
            </a:r>
            <a:r>
              <a:rPr lang="es-ES" sz="4800" dirty="0">
                <a:solidFill>
                  <a:schemeClr val="bg1"/>
                </a:solidFill>
              </a:rPr>
              <a:t>; por lo cual Dios no se avergüenza de llamarse Dios de ellos; </a:t>
            </a:r>
            <a:r>
              <a:rPr lang="es-ES" sz="4800" dirty="0">
                <a:solidFill>
                  <a:srgbClr val="FFC000"/>
                </a:solidFill>
              </a:rPr>
              <a:t>porque les ha preparado una ciudad</a:t>
            </a:r>
            <a:r>
              <a:rPr lang="es-ES" sz="4800" dirty="0">
                <a:solidFill>
                  <a:schemeClr val="bg1"/>
                </a:solidFill>
              </a:rPr>
              <a:t>.</a:t>
            </a:r>
            <a:r>
              <a:rPr lang="en-US" sz="4800" dirty="0">
                <a:solidFill>
                  <a:schemeClr val="bg1"/>
                </a:solidFill>
              </a:rPr>
              <a:t>”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2660375" y="5822694"/>
            <a:ext cx="12953999" cy="361637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934664" lvl="1" indent="-571500">
              <a:lnSpc>
                <a:spcPts val="4709"/>
              </a:lnSpc>
              <a:buFont typeface="Arial" panose="020B0604020202020204" pitchFamily="34" charset="0"/>
              <a:buChar char="•"/>
            </a:pPr>
            <a:r>
              <a:rPr lang="es-ES" sz="4000" dirty="0">
                <a:solidFill>
                  <a:schemeClr val="bg1"/>
                </a:solidFill>
              </a:rPr>
              <a:t>Debemos declararnos extranjeros en nuestro propio país. </a:t>
            </a:r>
          </a:p>
          <a:p>
            <a:pPr marL="934664" lvl="1" indent="-571500">
              <a:lnSpc>
                <a:spcPts val="4709"/>
              </a:lnSpc>
              <a:buFont typeface="Arial" panose="020B0604020202020204" pitchFamily="34" charset="0"/>
              <a:buChar char="•"/>
            </a:pPr>
            <a:r>
              <a:rPr lang="es-ES" sz="4000" dirty="0">
                <a:solidFill>
                  <a:schemeClr val="bg1"/>
                </a:solidFill>
              </a:rPr>
              <a:t>Podemos entrar en el </a:t>
            </a:r>
            <a:r>
              <a:rPr lang="es-ES" sz="4000" dirty="0">
                <a:solidFill>
                  <a:srgbClr val="FFC000"/>
                </a:solidFill>
              </a:rPr>
              <a:t>descanso supremo</a:t>
            </a:r>
            <a:r>
              <a:rPr lang="es-ES" sz="4000" dirty="0">
                <a:solidFill>
                  <a:schemeClr val="bg1"/>
                </a:solidFill>
              </a:rPr>
              <a:t> de Dios al anhelar una patria mejor, la celestial. </a:t>
            </a:r>
          </a:p>
          <a:p>
            <a:pPr marL="934664" lvl="1" indent="-571500">
              <a:lnSpc>
                <a:spcPts val="4709"/>
              </a:lnSpc>
              <a:buFont typeface="Arial" panose="020B0604020202020204" pitchFamily="34" charset="0"/>
              <a:buChar char="•"/>
            </a:pPr>
            <a:r>
              <a:rPr lang="es-ES" sz="4000" dirty="0">
                <a:solidFill>
                  <a:srgbClr val="FFC000"/>
                </a:solidFill>
              </a:rPr>
              <a:t>Al entrar en el reposo de Dios</a:t>
            </a:r>
            <a:r>
              <a:rPr lang="es-ES" sz="4000" dirty="0">
                <a:solidFill>
                  <a:schemeClr val="bg1"/>
                </a:solidFill>
              </a:rPr>
              <a:t>, le hacemos nuestro Dios, y confiamos que nos prepara una ciudad.</a:t>
            </a:r>
          </a:p>
          <a:p>
            <a:pPr marL="934664" lvl="1" indent="-571500">
              <a:lnSpc>
                <a:spcPts val="4709"/>
              </a:lnSpc>
              <a:buFont typeface="Arial" panose="020B0604020202020204" pitchFamily="34" charset="0"/>
              <a:buChar char="•"/>
            </a:pPr>
            <a:endParaRPr lang="es-ES" sz="4000" dirty="0">
              <a:solidFill>
                <a:schemeClr val="bg1"/>
              </a:solidFill>
            </a:endParaRPr>
          </a:p>
        </p:txBody>
      </p:sp>
      <p:sp>
        <p:nvSpPr>
          <p:cNvPr id="8" name="TextBox 5">
            <a:extLst>
              <a:ext uri="{FF2B5EF4-FFF2-40B4-BE49-F238E27FC236}">
                <a16:creationId xmlns:a16="http://schemas.microsoft.com/office/drawing/2014/main" id="{67B743CB-635D-4B40-8F2A-08A8345094CF}"/>
              </a:ext>
            </a:extLst>
          </p:cNvPr>
          <p:cNvSpPr txBox="1"/>
          <p:nvPr/>
        </p:nvSpPr>
        <p:spPr>
          <a:xfrm>
            <a:off x="5804361" y="1670294"/>
            <a:ext cx="8137838" cy="59311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998"/>
              </a:lnSpc>
            </a:pPr>
            <a:r>
              <a:rPr lang="en-US" sz="3844" b="1" spc="30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HEBREOS 11:16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CDA7F0B-76C5-E645-8AEA-D8E22B883D53}"/>
              </a:ext>
            </a:extLst>
          </p:cNvPr>
          <p:cNvSpPr/>
          <p:nvPr/>
        </p:nvSpPr>
        <p:spPr>
          <a:xfrm>
            <a:off x="0" y="1657"/>
            <a:ext cx="2362200" cy="4080415"/>
          </a:xfrm>
          <a:prstGeom prst="rect">
            <a:avLst/>
          </a:prstGeom>
          <a:solidFill>
            <a:srgbClr val="0070C0">
              <a:alpha val="0"/>
            </a:srgbClr>
          </a:solidFill>
          <a:ln>
            <a:noFill/>
          </a:ln>
          <a:effectLst>
            <a:glow rad="127000">
              <a:schemeClr val="accent1"/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R" sz="2800" b="1" dirty="0">
                <a:solidFill>
                  <a:schemeClr val="bg1"/>
                </a:solidFill>
              </a:rPr>
              <a:t>LECCIÓN 13: EL DESCANSO SUPREMO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4608595">
            <a:off x="14075868" y="5143500"/>
            <a:ext cx="6954012" cy="8229600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4756871">
            <a:off x="-2631933" y="-2458845"/>
            <a:ext cx="6954012" cy="8229600"/>
          </a:xfrm>
          <a:prstGeom prst="rect">
            <a:avLst/>
          </a:prstGeom>
        </p:spPr>
      </p:pic>
      <p:sp>
        <p:nvSpPr>
          <p:cNvPr id="6" name="TextBox 6"/>
          <p:cNvSpPr txBox="1"/>
          <p:nvPr/>
        </p:nvSpPr>
        <p:spPr>
          <a:xfrm>
            <a:off x="2792933" y="2775109"/>
            <a:ext cx="14428267" cy="2031325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4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s-CR" sz="44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Vi volar por en medio del cielo a otro ángel, que tenía el evangelio eterno para predicarlo a los moradores de la tierra, a toda nación, tribu, lengua y pueblo,</a:t>
            </a:r>
            <a:r>
              <a:rPr lang="es-CR" sz="44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”</a:t>
            </a:r>
            <a:endParaRPr lang="es-CR" sz="4400" dirty="0">
              <a:solidFill>
                <a:schemeClr val="bg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1597389" y="5117800"/>
            <a:ext cx="14428267" cy="524759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685800" lvl="0" indent="-685800">
              <a:buFont typeface="Arial" panose="020B0604020202020204" pitchFamily="34" charset="0"/>
              <a:buChar char="•"/>
            </a:pPr>
            <a:r>
              <a:rPr lang="es-CR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Para entrar en el </a:t>
            </a:r>
            <a:r>
              <a:rPr lang="es-CR" sz="4800" dirty="0">
                <a:solidFill>
                  <a:srgbClr val="FFC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reposo de supremo</a:t>
            </a:r>
            <a:r>
              <a:rPr lang="es-CR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anunciemos el EVANGELIO ETERNO. </a:t>
            </a:r>
          </a:p>
          <a:p>
            <a:pPr marL="685800" lvl="0" indent="-685800">
              <a:buFont typeface="Arial" panose="020B0604020202020204" pitchFamily="34" charset="0"/>
              <a:buChar char="•"/>
            </a:pPr>
            <a:r>
              <a:rPr lang="es-CR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Nuestra meta es a todo el mundo (Mateo 24:14) </a:t>
            </a:r>
          </a:p>
          <a:p>
            <a:pPr marL="685800" lvl="0" indent="-685800">
              <a:buFont typeface="Arial" panose="020B0604020202020204" pitchFamily="34" charset="0"/>
              <a:buChar char="•"/>
            </a:pPr>
            <a:r>
              <a:rPr lang="es-CR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Son tres mensajes claros, con verdades necesarias hoy, </a:t>
            </a:r>
            <a:r>
              <a:rPr lang="es-CR" sz="4800" dirty="0">
                <a:solidFill>
                  <a:srgbClr val="FFC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pero que nos permiten empezar a gozar el descanso supremo de Dios.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endParaRPr lang="es-CR" sz="48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TextBox 4">
            <a:extLst>
              <a:ext uri="{FF2B5EF4-FFF2-40B4-BE49-F238E27FC236}">
                <a16:creationId xmlns:a16="http://schemas.microsoft.com/office/drawing/2014/main" id="{4F877C6F-AC8B-4750-AA3F-AEEB9BBEAC27}"/>
              </a:ext>
            </a:extLst>
          </p:cNvPr>
          <p:cNvSpPr txBox="1"/>
          <p:nvPr/>
        </p:nvSpPr>
        <p:spPr>
          <a:xfrm>
            <a:off x="3994102" y="571500"/>
            <a:ext cx="12031554" cy="104992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960"/>
              </a:lnSpc>
            </a:pPr>
            <a:r>
              <a:rPr lang="en-US" sz="796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TEMA TEOLÓGICO</a:t>
            </a:r>
          </a:p>
        </p:txBody>
      </p:sp>
      <p:sp>
        <p:nvSpPr>
          <p:cNvPr id="8" name="TextBox 5">
            <a:extLst>
              <a:ext uri="{FF2B5EF4-FFF2-40B4-BE49-F238E27FC236}">
                <a16:creationId xmlns:a16="http://schemas.microsoft.com/office/drawing/2014/main" id="{815825AF-F34D-DD4B-BD31-0698D6A7F3F9}"/>
              </a:ext>
            </a:extLst>
          </p:cNvPr>
          <p:cNvSpPr txBox="1"/>
          <p:nvPr/>
        </p:nvSpPr>
        <p:spPr>
          <a:xfrm>
            <a:off x="5791200" y="2126445"/>
            <a:ext cx="8137838" cy="59311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998"/>
              </a:lnSpc>
            </a:pPr>
            <a:r>
              <a:rPr lang="en-US" sz="3844" b="1" spc="30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APOCALIPSIS 14:6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688A201-A451-9448-8901-846D97A80C7E}"/>
              </a:ext>
            </a:extLst>
          </p:cNvPr>
          <p:cNvSpPr/>
          <p:nvPr/>
        </p:nvSpPr>
        <p:spPr>
          <a:xfrm>
            <a:off x="0" y="1657"/>
            <a:ext cx="2362200" cy="4080415"/>
          </a:xfrm>
          <a:prstGeom prst="rect">
            <a:avLst/>
          </a:prstGeom>
          <a:solidFill>
            <a:srgbClr val="0070C0">
              <a:alpha val="0"/>
            </a:srgbClr>
          </a:solidFill>
          <a:ln>
            <a:noFill/>
          </a:ln>
          <a:effectLst>
            <a:glow rad="127000">
              <a:schemeClr val="accent1"/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R" sz="2800" b="1" dirty="0">
                <a:solidFill>
                  <a:schemeClr val="bg1"/>
                </a:solidFill>
              </a:rPr>
              <a:t>LECCIÓN 13: EL DESCANSO SUPREMO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4608595">
            <a:off x="14075868" y="5143500"/>
            <a:ext cx="6954012" cy="8229600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4756871">
            <a:off x="-2631933" y="-2458845"/>
            <a:ext cx="6954012" cy="8229600"/>
          </a:xfrm>
          <a:prstGeom prst="rect">
            <a:avLst/>
          </a:prstGeom>
        </p:spPr>
      </p:pic>
      <p:sp>
        <p:nvSpPr>
          <p:cNvPr id="6" name="TextBox 6"/>
          <p:cNvSpPr txBox="1"/>
          <p:nvPr/>
        </p:nvSpPr>
        <p:spPr>
          <a:xfrm>
            <a:off x="2895600" y="2429500"/>
            <a:ext cx="13363141" cy="3077766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  <p:txBody>
          <a:bodyPr lIns="0" tIns="0" rIns="0" bIns="0" rtlCol="0" anchor="t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4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CR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es-CR" sz="4000" dirty="0">
                <a:solidFill>
                  <a:srgbClr val="FFC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Regocijaos</a:t>
            </a:r>
            <a:r>
              <a:rPr lang="es-CR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en el Señor siempre. Otra vez digo: ¡</a:t>
            </a:r>
            <a:r>
              <a:rPr lang="es-CR" sz="4000" dirty="0">
                <a:solidFill>
                  <a:srgbClr val="FFC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Regocijaos</a:t>
            </a:r>
            <a:r>
              <a:rPr lang="es-CR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! Vuestra gentileza sea conocida de todos los hombres. </a:t>
            </a:r>
            <a:r>
              <a:rPr lang="es-CR" sz="4000" dirty="0">
                <a:solidFill>
                  <a:srgbClr val="FFC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El Señor está cerca</a:t>
            </a:r>
            <a:r>
              <a:rPr lang="es-CR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Por nada estéis afanosos, sino sean conocidas vuestras peticiones delante de Dios en toda oración y ruego, con acción de gracias.”.</a:t>
            </a:r>
            <a:endParaRPr lang="es-CR" sz="40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1181100" y="6092305"/>
            <a:ext cx="14457589" cy="353039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571500" lvl="0" indent="-57150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s-CR" sz="3600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Podemos empezar a disfrutar el descanso supremo: REGOCIJÉMONOS. </a:t>
            </a:r>
          </a:p>
          <a:p>
            <a:pPr marL="571500" lvl="0" indent="-57150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s-CR" sz="3600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Tenemos una promesa segura: EL SEÑOR ESTÁ CERCA. </a:t>
            </a:r>
          </a:p>
          <a:p>
            <a:pPr marL="571500" lvl="0" indent="-57150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s-CR" sz="3600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Pensemos que está junto a nosotros y que está próximo a venir. </a:t>
            </a:r>
          </a:p>
          <a:p>
            <a:pPr marL="571500" lvl="0" indent="-57150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s-CR" sz="3600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Para entrar en el reposo de Dios, oremos, roguemos y demos acciones de gracia a nuestro Creador.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endParaRPr lang="es-CR" sz="3600" dirty="0">
              <a:solidFill>
                <a:schemeClr val="bg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Box 5">
            <a:extLst>
              <a:ext uri="{FF2B5EF4-FFF2-40B4-BE49-F238E27FC236}">
                <a16:creationId xmlns:a16="http://schemas.microsoft.com/office/drawing/2014/main" id="{F4E834E2-0237-9D4F-9DC3-53296A886F62}"/>
              </a:ext>
            </a:extLst>
          </p:cNvPr>
          <p:cNvSpPr txBox="1"/>
          <p:nvPr/>
        </p:nvSpPr>
        <p:spPr>
          <a:xfrm>
            <a:off x="5734112" y="1768885"/>
            <a:ext cx="8137838" cy="59311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998"/>
              </a:lnSpc>
            </a:pPr>
            <a:r>
              <a:rPr lang="en-US" sz="3844" spc="30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FILIPENSES 4:4-6</a:t>
            </a:r>
          </a:p>
        </p:txBody>
      </p:sp>
      <p:sp>
        <p:nvSpPr>
          <p:cNvPr id="9" name="TextBox 4">
            <a:extLst>
              <a:ext uri="{FF2B5EF4-FFF2-40B4-BE49-F238E27FC236}">
                <a16:creationId xmlns:a16="http://schemas.microsoft.com/office/drawing/2014/main" id="{F5AE9F75-1D3A-FA45-8CA3-910E5238DA40}"/>
              </a:ext>
            </a:extLst>
          </p:cNvPr>
          <p:cNvSpPr txBox="1"/>
          <p:nvPr/>
        </p:nvSpPr>
        <p:spPr>
          <a:xfrm>
            <a:off x="3886200" y="623493"/>
            <a:ext cx="12612499" cy="103246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960"/>
              </a:lnSpc>
            </a:pPr>
            <a:r>
              <a:rPr lang="en-US" sz="796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PRAXIS O APLICACIÓN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4A122C0-B09A-DD4F-B96A-F7A1B643424C}"/>
              </a:ext>
            </a:extLst>
          </p:cNvPr>
          <p:cNvSpPr/>
          <p:nvPr/>
        </p:nvSpPr>
        <p:spPr>
          <a:xfrm>
            <a:off x="0" y="1657"/>
            <a:ext cx="2362200" cy="4080415"/>
          </a:xfrm>
          <a:prstGeom prst="rect">
            <a:avLst/>
          </a:prstGeom>
          <a:solidFill>
            <a:srgbClr val="0070C0">
              <a:alpha val="0"/>
            </a:srgbClr>
          </a:solidFill>
          <a:ln>
            <a:noFill/>
          </a:ln>
          <a:effectLst>
            <a:glow rad="127000">
              <a:schemeClr val="accent1"/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R" sz="2800" b="1" dirty="0">
                <a:solidFill>
                  <a:schemeClr val="bg1"/>
                </a:solidFill>
              </a:rPr>
              <a:t>LECCIÓN 13: EL DESCANSO SUPREMO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1211</TotalTime>
  <Words>455</Words>
  <Application>Microsoft Macintosh PowerPoint</Application>
  <PresentationFormat>Custom</PresentationFormat>
  <Paragraphs>33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Calibri</vt:lpstr>
      <vt:lpstr>Arial Black</vt:lpstr>
      <vt:lpstr>Arial</vt:lpstr>
      <vt:lpstr>Symbol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Copia de LOS RITMOS (HITOS) DEL DESCANSO</dc:title>
  <dc:creator>Escuela de Teología</dc:creator>
  <cp:lastModifiedBy>Dodanim Castillo</cp:lastModifiedBy>
  <cp:revision>17</cp:revision>
  <dcterms:created xsi:type="dcterms:W3CDTF">2006-08-16T00:00:00Z</dcterms:created>
  <dcterms:modified xsi:type="dcterms:W3CDTF">2021-09-23T15:55:35Z</dcterms:modified>
  <dc:identifier>DAEoQqR-Leo</dc:identifier>
</cp:coreProperties>
</file>