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18288000" cy="10287000"/>
  <p:notesSz cx="6858000" cy="9144000"/>
  <p:embeddedFontLst>
    <p:embeddedFont>
      <p:font typeface="Arial Black" panose="020B0A04020102020204" pitchFamily="34" charset="0"/>
      <p:bold r:id="rId7"/>
    </p:embeddedFont>
    <p:embeddedFont>
      <p:font typeface="Calibri" panose="020F0502020204030204" pitchFamily="34" charset="0"/>
      <p:regular r:id="rId8"/>
      <p:bold r:id="rId9"/>
      <p:italic r:id="rId10"/>
      <p:boldItalic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962" autoAdjust="0"/>
    <p:restoredTop sz="94684" autoAdjust="0"/>
  </p:normalViewPr>
  <p:slideViewPr>
    <p:cSldViewPr>
      <p:cViewPr varScale="1">
        <p:scale>
          <a:sx n="69" d="100"/>
          <a:sy n="69" d="100"/>
        </p:scale>
        <p:origin x="90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3241080">
            <a:off x="-3210306" y="-1683979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 rot="4272713">
            <a:off x="14220444" y="4609996"/>
            <a:ext cx="6954012" cy="8229600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>
            <a:fillRect/>
          </a:stretch>
        </p:blipFill>
        <p:spPr>
          <a:xfrm rot="3241080">
            <a:off x="-3019806" y="-1493479"/>
            <a:ext cx="6954012" cy="8229600"/>
          </a:xfrm>
          <a:prstGeom prst="rect">
            <a:avLst/>
          </a:prstGeom>
        </p:spPr>
      </p:pic>
      <p:grpSp>
        <p:nvGrpSpPr>
          <p:cNvPr id="5" name="Group 5"/>
          <p:cNvGrpSpPr/>
          <p:nvPr/>
        </p:nvGrpSpPr>
        <p:grpSpPr>
          <a:xfrm>
            <a:off x="3276600" y="1257300"/>
            <a:ext cx="12725400" cy="7960518"/>
            <a:chOff x="-281952" y="1291599"/>
            <a:chExt cx="15694646" cy="8720238"/>
          </a:xfrm>
        </p:grpSpPr>
        <p:sp>
          <p:nvSpPr>
            <p:cNvPr id="6" name="TextBox 6"/>
            <p:cNvSpPr txBox="1"/>
            <p:nvPr/>
          </p:nvSpPr>
          <p:spPr>
            <a:xfrm>
              <a:off x="-281952" y="1291599"/>
              <a:ext cx="15694646" cy="2727751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956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500" b="1" i="0" u="none" strike="noStrike" kern="1200" cap="none" spc="0" normalizeH="0" baseline="0" noProof="0" dirty="0">
                  <a:ln>
                    <a:noFill/>
                  </a:ln>
                  <a:solidFill>
                    <a:srgbClr val="FFC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EL PACTO </a:t>
              </a:r>
            </a:p>
            <a:p>
              <a:pPr marL="0" marR="0" lvl="0" indent="0" algn="ctr" defTabSz="914400" rtl="0" eaLnBrk="1" fontAlgn="auto" latinLnBrk="0" hangingPunct="1">
                <a:lnSpc>
                  <a:spcPts val="956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0" b="1" i="0" u="none" strike="noStrike" kern="1200" cap="none" spc="0" normalizeH="0" baseline="0" noProof="0" dirty="0">
                  <a:ln>
                    <a:noFill/>
                  </a:ln>
                  <a:solidFill>
                    <a:srgbClr val="FFC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PERPETUO</a:t>
              </a: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718009" y="5966042"/>
              <a:ext cx="13694723" cy="404579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lvl="0" algn="ctr">
                <a:defRPr/>
              </a:pPr>
              <a:r>
                <a:rPr lang="es-CR" sz="48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“</a:t>
              </a:r>
              <a:r>
                <a:rPr lang="es-ES" sz="4800" dirty="0">
                  <a:solidFill>
                    <a:schemeClr val="bg1"/>
                  </a:solidFill>
                </a:rPr>
                <a:t>Y </a:t>
              </a:r>
              <a:r>
                <a:rPr lang="es-ES" sz="4800" dirty="0">
                  <a:solidFill>
                    <a:srgbClr val="FFC000"/>
                  </a:solidFill>
                </a:rPr>
                <a:t>estableceré mi pacto </a:t>
              </a:r>
              <a:r>
                <a:rPr lang="es-ES" sz="4800" dirty="0">
                  <a:solidFill>
                    <a:schemeClr val="bg1"/>
                  </a:solidFill>
                </a:rPr>
                <a:t>entre mí y ti, y tu descendencia después de ti en sus</a:t>
              </a:r>
            </a:p>
            <a:p>
              <a:pPr lvl="0" algn="ctr">
                <a:defRPr/>
              </a:pPr>
              <a:r>
                <a:rPr lang="es-ES" sz="4800" dirty="0">
                  <a:solidFill>
                    <a:schemeClr val="bg1"/>
                  </a:solidFill>
                </a:rPr>
                <a:t>generaciones, </a:t>
              </a:r>
              <a:r>
                <a:rPr lang="es-ES" sz="4800" dirty="0">
                  <a:solidFill>
                    <a:srgbClr val="FFC000"/>
                  </a:solidFill>
                </a:rPr>
                <a:t>por pacto perpetuo</a:t>
              </a:r>
              <a:r>
                <a:rPr lang="es-ES" sz="4800" dirty="0">
                  <a:solidFill>
                    <a:schemeClr val="bg1"/>
                  </a:solidFill>
                </a:rPr>
                <a:t>, para ser tu Dios, y el de tu descendencia</a:t>
              </a:r>
            </a:p>
            <a:p>
              <a:pPr lvl="0" algn="ctr">
                <a:defRPr/>
              </a:pPr>
              <a:r>
                <a:rPr lang="es-ES" sz="4800" dirty="0">
                  <a:solidFill>
                    <a:schemeClr val="bg1"/>
                  </a:solidFill>
                </a:rPr>
                <a:t>después de ti</a:t>
              </a:r>
              <a:r>
                <a:rPr lang="es-CR" sz="48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” (Génesis 17:7).</a:t>
              </a:r>
              <a:endParaRPr kumimoji="0" lang="en-US" sz="8800" b="0" i="0" u="none" strike="noStrike" kern="1200" cap="none" spc="37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98475" y="4515074"/>
              <a:ext cx="14933791" cy="96150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72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199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Black" panose="020B0604020202020204" pitchFamily="34" charset="0"/>
                  <a:ea typeface="+mn-ea"/>
                  <a:cs typeface="Arial Black" panose="020B0604020202020204" pitchFamily="34" charset="0"/>
                </a:rPr>
                <a:t>LECCIÓN 3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608595">
            <a:off x="14075868" y="5143500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756871">
            <a:off x="-2631933" y="-2458845"/>
            <a:ext cx="6954012" cy="8229600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2819400" y="629896"/>
            <a:ext cx="15239999" cy="14773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s-CR" sz="9600" b="1" dirty="0">
                <a:solidFill>
                  <a:srgbClr val="FFC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VERDAD PRINCIPAL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5837081" y="2479921"/>
            <a:ext cx="8137838" cy="6123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98"/>
              </a:lnSpc>
            </a:pPr>
            <a:r>
              <a:rPr lang="es-CR" sz="4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DEUTERONOMIO 4:31</a:t>
            </a:r>
            <a:endParaRPr lang="en-US" sz="3844" spc="30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3252774" y="3314700"/>
            <a:ext cx="13816026" cy="1846659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lIns="0" tIns="0" rIns="0" bIns="0" rtlCol="0" anchor="t">
            <a:spAutoFit/>
          </a:bodyPr>
          <a:lstStyle/>
          <a:p>
            <a:pPr algn="ctr"/>
            <a:r>
              <a:rPr lang="es-CR" sz="4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“</a:t>
            </a:r>
            <a:r>
              <a:rPr lang="es-ES" sz="40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</a:t>
            </a:r>
            <a:r>
              <a:rPr lang="es-ES" sz="4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orque Dios </a:t>
            </a:r>
            <a:r>
              <a:rPr lang="es-ES" sz="4000" dirty="0"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misericordioso</a:t>
            </a:r>
            <a:r>
              <a:rPr lang="es-ES" sz="4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es Jehová tu Dios; no te dejará, ni te destruirá, </a:t>
            </a:r>
            <a:r>
              <a:rPr lang="es-ES" sz="4000" dirty="0"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ni se olvidará del pacto que les juró a tus padres</a:t>
            </a:r>
            <a:r>
              <a:rPr lang="es-ES" sz="4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r>
              <a:rPr lang="es-CR" sz="4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”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828800" y="6210300"/>
            <a:ext cx="13487400" cy="272324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CR" sz="36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Origen de la palabra pacto: </a:t>
            </a:r>
            <a:r>
              <a:rPr lang="he-IL" sz="6000" b="0" i="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בְּרִית</a:t>
            </a:r>
            <a:endParaRPr lang="es-CR" sz="6000" dirty="0">
              <a:solidFill>
                <a:srgbClr val="FFC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CR" sz="3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Dios es el originador y quien toma la iniciativa para el pacto.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CR" sz="36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pacto de Dios hecho con su pueblo es por su gracia y por su misericordia.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D7DF64A-9E72-CB47-8968-5CE83B637C34}"/>
              </a:ext>
            </a:extLst>
          </p:cNvPr>
          <p:cNvSpPr/>
          <p:nvPr/>
        </p:nvSpPr>
        <p:spPr>
          <a:xfrm>
            <a:off x="0" y="1657"/>
            <a:ext cx="2362200" cy="4080415"/>
          </a:xfrm>
          <a:prstGeom prst="rect">
            <a:avLst/>
          </a:prstGeom>
          <a:solidFill>
            <a:srgbClr val="0070C0">
              <a:alpha val="0"/>
            </a:srgbClr>
          </a:solidFill>
          <a:ln>
            <a:noFill/>
          </a:ln>
          <a:effectLst>
            <a:glow rad="127000">
              <a:schemeClr val="accent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R" sz="2800" b="1" dirty="0">
                <a:solidFill>
                  <a:schemeClr val="bg1"/>
                </a:solidFill>
              </a:rPr>
              <a:t>LECCIÓN </a:t>
            </a:r>
            <a:r>
              <a:rPr lang="es-CR" sz="2800" b="1" dirty="0">
                <a:solidFill>
                  <a:schemeClr val="bg1"/>
                </a:solidFill>
              </a:rPr>
              <a:t>3</a:t>
            </a:r>
            <a:r>
              <a:rPr lang="en-CR" sz="2800" b="1" dirty="0">
                <a:solidFill>
                  <a:schemeClr val="bg1"/>
                </a:solidFill>
              </a:rPr>
              <a:t>: </a:t>
            </a:r>
          </a:p>
          <a:p>
            <a:pPr algn="ctr"/>
            <a:r>
              <a:rPr lang="es-CR" sz="2800" b="1" dirty="0">
                <a:solidFill>
                  <a:schemeClr val="bg1"/>
                </a:solidFill>
              </a:rPr>
              <a:t>EL PACTO</a:t>
            </a:r>
          </a:p>
          <a:p>
            <a:pPr algn="ctr"/>
            <a:r>
              <a:rPr lang="es-CR" sz="2800" b="1" dirty="0">
                <a:solidFill>
                  <a:schemeClr val="bg1"/>
                </a:solidFill>
              </a:rPr>
              <a:t>PERPETUO</a:t>
            </a:r>
            <a:endParaRPr lang="en-CR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608595">
            <a:off x="14075868" y="5143500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756871">
            <a:off x="-2631933" y="-2458845"/>
            <a:ext cx="6954012" cy="8229600"/>
          </a:xfrm>
          <a:prstGeom prst="rect">
            <a:avLst/>
          </a:prstGeom>
        </p:spPr>
      </p:pic>
      <p:sp>
        <p:nvSpPr>
          <p:cNvPr id="6" name="TextBox 6"/>
          <p:cNvSpPr txBox="1"/>
          <p:nvPr/>
        </p:nvSpPr>
        <p:spPr>
          <a:xfrm>
            <a:off x="2921677" y="3092763"/>
            <a:ext cx="13894867" cy="2277547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E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por tu justicia, ni por la rectitud de tu corazón entras a poseer la tierra de ellos, sino por la impiedad de estas naciones Jehová tu Dios las arroja de delante de ti, y </a:t>
            </a:r>
            <a:r>
              <a:rPr lang="es-ES" sz="36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confirmar la palabra que Jehová juró a tus padres Abraham, Isaac y Jacob.</a:t>
            </a:r>
            <a:r>
              <a:rPr lang="es-E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es-CR" sz="40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524000" y="5905500"/>
            <a:ext cx="14173200" cy="29208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CR" sz="3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Dios les recuerda a los israelitas el pacto prometido a sus antepasados: Abraham, Isaac y Jacob.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CR" sz="36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 había en el pueblo de Israel ni en nosotros mérito alguno para ser merecedores del pacto.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CR" sz="3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Podemos </a:t>
            </a:r>
            <a:r>
              <a:rPr lang="es-CR" sz="36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fallar, pero Dios es fiel a su pacto, a sus promesas.</a:t>
            </a:r>
            <a:endParaRPr lang="es-CR" sz="36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4F877C6F-AC8B-4750-AA3F-AEEB9BBEAC27}"/>
              </a:ext>
            </a:extLst>
          </p:cNvPr>
          <p:cNvSpPr txBox="1"/>
          <p:nvPr/>
        </p:nvSpPr>
        <p:spPr>
          <a:xfrm>
            <a:off x="4572000" y="1108721"/>
            <a:ext cx="11910856" cy="10944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960"/>
              </a:lnSpc>
            </a:pPr>
            <a:r>
              <a:rPr lang="en-US" sz="96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VERDAD SECUNDARIA</a:t>
            </a:r>
          </a:p>
        </p:txBody>
      </p:sp>
      <p:sp>
        <p:nvSpPr>
          <p:cNvPr id="8" name="TextBox 5">
            <a:extLst>
              <a:ext uri="{FF2B5EF4-FFF2-40B4-BE49-F238E27FC236}">
                <a16:creationId xmlns:a16="http://schemas.microsoft.com/office/drawing/2014/main" id="{815825AF-F34D-DD4B-BD31-0698D6A7F3F9}"/>
              </a:ext>
            </a:extLst>
          </p:cNvPr>
          <p:cNvSpPr txBox="1"/>
          <p:nvPr/>
        </p:nvSpPr>
        <p:spPr>
          <a:xfrm>
            <a:off x="5867400" y="2277565"/>
            <a:ext cx="8076878" cy="61234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998"/>
              </a:lnSpc>
            </a:pPr>
            <a:r>
              <a:rPr lang="es-CR" sz="4000" b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DEUTERONOMIO 9:5</a:t>
            </a:r>
            <a:endParaRPr lang="en-US" sz="3844" b="1" spc="30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58EE35AA-A3F2-464A-9BF3-18DCAD720353}"/>
              </a:ext>
            </a:extLst>
          </p:cNvPr>
          <p:cNvSpPr/>
          <p:nvPr/>
        </p:nvSpPr>
        <p:spPr>
          <a:xfrm>
            <a:off x="0" y="1657"/>
            <a:ext cx="2362200" cy="4080415"/>
          </a:xfrm>
          <a:prstGeom prst="rect">
            <a:avLst/>
          </a:prstGeom>
          <a:solidFill>
            <a:srgbClr val="0070C0">
              <a:alpha val="0"/>
            </a:srgbClr>
          </a:solidFill>
          <a:ln>
            <a:noFill/>
          </a:ln>
          <a:effectLst>
            <a:glow rad="127000">
              <a:schemeClr val="accent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R" sz="2800" b="1" dirty="0">
                <a:solidFill>
                  <a:schemeClr val="bg1"/>
                </a:solidFill>
              </a:rPr>
              <a:t>LECCIÓN </a:t>
            </a:r>
            <a:r>
              <a:rPr lang="es-CR" sz="2800" b="1" dirty="0">
                <a:solidFill>
                  <a:schemeClr val="bg1"/>
                </a:solidFill>
              </a:rPr>
              <a:t>3</a:t>
            </a:r>
            <a:r>
              <a:rPr lang="en-CR" sz="2800" b="1" dirty="0">
                <a:solidFill>
                  <a:schemeClr val="bg1"/>
                </a:solidFill>
              </a:rPr>
              <a:t>: </a:t>
            </a:r>
          </a:p>
          <a:p>
            <a:pPr algn="ctr"/>
            <a:r>
              <a:rPr lang="es-CR" sz="2800" b="1" dirty="0">
                <a:solidFill>
                  <a:schemeClr val="bg1"/>
                </a:solidFill>
              </a:rPr>
              <a:t>EL PACTO</a:t>
            </a:r>
          </a:p>
          <a:p>
            <a:pPr algn="ctr"/>
            <a:r>
              <a:rPr lang="es-CR" sz="2800" b="1" dirty="0">
                <a:solidFill>
                  <a:schemeClr val="bg1"/>
                </a:solidFill>
              </a:rPr>
              <a:t>PERPETUO</a:t>
            </a:r>
            <a:endParaRPr lang="en-CR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608595">
            <a:off x="14075868" y="5143500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756871">
            <a:off x="-2631933" y="-2458845"/>
            <a:ext cx="6954012" cy="8229600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4553954" y="664574"/>
            <a:ext cx="12133846" cy="10944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960"/>
              </a:lnSpc>
            </a:pPr>
            <a:r>
              <a:rPr lang="en-US" sz="96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TEMA TEOLÓGICO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2895600" y="2663666"/>
            <a:ext cx="13955361" cy="2308324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ES" sz="48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 con nuestros padres hizo Jehová este pacto, </a:t>
            </a:r>
            <a:r>
              <a:rPr lang="es-ES" sz="4800" b="0" i="0" dirty="0">
                <a:solidFill>
                  <a:srgbClr val="FFC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sino con nosotros todos los que estamos aquí hoy vivos</a:t>
            </a:r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”.</a:t>
            </a:r>
            <a:endParaRPr lang="en-US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2514600" y="5981700"/>
            <a:ext cx="12649200" cy="23280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CR" sz="3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 bien, originalmente el pacto se hizo con sus padres, éste los incluía a ellos también.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CR" sz="36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Los fundamentos del pacto, nos incluyen a nosotros hoy.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CR" sz="3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Las promesas y llamado a la obediencia son pa</a:t>
            </a:r>
            <a:r>
              <a:rPr lang="es-CR" sz="36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 nosotros.</a:t>
            </a:r>
            <a:endParaRPr lang="es-CR" sz="36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5">
            <a:extLst>
              <a:ext uri="{FF2B5EF4-FFF2-40B4-BE49-F238E27FC236}">
                <a16:creationId xmlns:a16="http://schemas.microsoft.com/office/drawing/2014/main" id="{67B743CB-635D-4B40-8F2A-08A8345094CF}"/>
              </a:ext>
            </a:extLst>
          </p:cNvPr>
          <p:cNvSpPr txBox="1"/>
          <p:nvPr/>
        </p:nvSpPr>
        <p:spPr>
          <a:xfrm>
            <a:off x="5804361" y="1670294"/>
            <a:ext cx="8137838" cy="6123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98"/>
              </a:lnSpc>
            </a:pPr>
            <a:r>
              <a:rPr lang="es-CR" sz="4000" b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DEUTERONOMIO 5:3</a:t>
            </a:r>
            <a:endParaRPr lang="en-US" sz="3844" b="1" spc="30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C8171110-1DBB-4202-95C1-E014B3CAB0F0}"/>
              </a:ext>
            </a:extLst>
          </p:cNvPr>
          <p:cNvSpPr/>
          <p:nvPr/>
        </p:nvSpPr>
        <p:spPr>
          <a:xfrm>
            <a:off x="0" y="1657"/>
            <a:ext cx="2362200" cy="4080415"/>
          </a:xfrm>
          <a:prstGeom prst="rect">
            <a:avLst/>
          </a:prstGeom>
          <a:solidFill>
            <a:srgbClr val="0070C0">
              <a:alpha val="0"/>
            </a:srgbClr>
          </a:solidFill>
          <a:ln>
            <a:noFill/>
          </a:ln>
          <a:effectLst>
            <a:glow rad="127000">
              <a:schemeClr val="accent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R" sz="2800" b="1" dirty="0">
                <a:solidFill>
                  <a:schemeClr val="bg1"/>
                </a:solidFill>
              </a:rPr>
              <a:t>LECCIÓN </a:t>
            </a:r>
            <a:r>
              <a:rPr lang="es-CR" sz="2800" b="1" dirty="0">
                <a:solidFill>
                  <a:schemeClr val="bg1"/>
                </a:solidFill>
              </a:rPr>
              <a:t>3</a:t>
            </a:r>
            <a:r>
              <a:rPr lang="en-CR" sz="2800" b="1" dirty="0">
                <a:solidFill>
                  <a:schemeClr val="bg1"/>
                </a:solidFill>
              </a:rPr>
              <a:t>: </a:t>
            </a:r>
          </a:p>
          <a:p>
            <a:pPr algn="ctr"/>
            <a:r>
              <a:rPr lang="es-CR" sz="2800" b="1" dirty="0">
                <a:solidFill>
                  <a:schemeClr val="bg1"/>
                </a:solidFill>
              </a:rPr>
              <a:t>EL PACTO</a:t>
            </a:r>
          </a:p>
          <a:p>
            <a:pPr algn="ctr"/>
            <a:r>
              <a:rPr lang="es-CR" sz="2800" b="1" dirty="0">
                <a:solidFill>
                  <a:schemeClr val="bg1"/>
                </a:solidFill>
              </a:rPr>
              <a:t>PERPETUO</a:t>
            </a:r>
            <a:endParaRPr lang="en-CR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608595">
            <a:off x="14075868" y="5143500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756871">
            <a:off x="-2063917" y="-2587039"/>
            <a:ext cx="6954012" cy="8229600"/>
          </a:xfrm>
          <a:prstGeom prst="rect">
            <a:avLst/>
          </a:prstGeom>
        </p:spPr>
      </p:pic>
      <p:sp>
        <p:nvSpPr>
          <p:cNvPr id="6" name="TextBox 6"/>
          <p:cNvSpPr txBox="1"/>
          <p:nvPr/>
        </p:nvSpPr>
        <p:spPr>
          <a:xfrm>
            <a:off x="3429000" y="2693199"/>
            <a:ext cx="14249398" cy="3016210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R" sz="4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“</a:t>
            </a:r>
            <a:r>
              <a:rPr lang="es-E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 Jehová ha declarado hoy que </a:t>
            </a:r>
            <a:r>
              <a:rPr lang="es-ES" sz="3600" b="0" i="0" dirty="0">
                <a:solidFill>
                  <a:srgbClr val="FFC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tú eres pueblo suyo</a:t>
            </a:r>
            <a:r>
              <a:rPr lang="es-E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de su exclusiva posesión, como te lo ha prometido, para que guardes todos sus mandamientos; a fin de exaltarte sobre todas las naciones que hizo, para loor y fama y gloria, y </a:t>
            </a:r>
            <a:r>
              <a:rPr lang="es-ES" sz="3600" b="0" i="0" dirty="0">
                <a:solidFill>
                  <a:srgbClr val="FFC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para que seas un pueblo santo a Jehová tu Dios, como él ha dicho</a:t>
            </a:r>
            <a:r>
              <a:rPr lang="es-CR" sz="4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”.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2667000" y="5994330"/>
            <a:ext cx="12573000" cy="29208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CR" sz="3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 ser parte del pueblo del pacto, somos pueblo de Dios, de su posesión exclusiva.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CR" sz="36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invitación, al recibir su gracia y aceptar por fe, debemos manifestar obediencia.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CR" sz="3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Ser un pueblo santo, </a:t>
            </a:r>
            <a:r>
              <a:rPr lang="es-CR" sz="360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gloria de Dios.</a:t>
            </a:r>
            <a:endParaRPr lang="es-CR" sz="36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5">
            <a:extLst>
              <a:ext uri="{FF2B5EF4-FFF2-40B4-BE49-F238E27FC236}">
                <a16:creationId xmlns:a16="http://schemas.microsoft.com/office/drawing/2014/main" id="{F4E834E2-0237-9D4F-9DC3-53296A886F62}"/>
              </a:ext>
            </a:extLst>
          </p:cNvPr>
          <p:cNvSpPr txBox="1"/>
          <p:nvPr/>
        </p:nvSpPr>
        <p:spPr>
          <a:xfrm>
            <a:off x="5791200" y="2019837"/>
            <a:ext cx="8137838" cy="6123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98"/>
              </a:lnSpc>
            </a:pPr>
            <a:r>
              <a:rPr lang="es-CR" sz="40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DEUTERONOMIO 26:18-19</a:t>
            </a:r>
            <a:endParaRPr lang="en-US" sz="3844" b="1" spc="30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F5AE9F75-1D3A-FA45-8CA3-910E5238DA40}"/>
              </a:ext>
            </a:extLst>
          </p:cNvPr>
          <p:cNvSpPr txBox="1"/>
          <p:nvPr/>
        </p:nvSpPr>
        <p:spPr>
          <a:xfrm>
            <a:off x="3952265" y="925370"/>
            <a:ext cx="12612499" cy="10944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960"/>
              </a:lnSpc>
            </a:pPr>
            <a:r>
              <a:rPr lang="en-US" sz="96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PRAXIS O APLICACIÓN</a:t>
            </a: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53442653-D387-4869-A3A4-D9D3DDFEC621}"/>
              </a:ext>
            </a:extLst>
          </p:cNvPr>
          <p:cNvSpPr/>
          <p:nvPr/>
        </p:nvSpPr>
        <p:spPr>
          <a:xfrm>
            <a:off x="0" y="1657"/>
            <a:ext cx="2362200" cy="4080415"/>
          </a:xfrm>
          <a:prstGeom prst="rect">
            <a:avLst/>
          </a:prstGeom>
          <a:solidFill>
            <a:srgbClr val="0070C0">
              <a:alpha val="0"/>
            </a:srgbClr>
          </a:solidFill>
          <a:ln>
            <a:noFill/>
          </a:ln>
          <a:effectLst>
            <a:glow rad="127000">
              <a:schemeClr val="accent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R" sz="2800" b="1" dirty="0">
                <a:solidFill>
                  <a:schemeClr val="bg1"/>
                </a:solidFill>
              </a:rPr>
              <a:t>LECCIÓN </a:t>
            </a:r>
            <a:r>
              <a:rPr lang="es-CR" sz="2800" b="1" dirty="0">
                <a:solidFill>
                  <a:schemeClr val="bg1"/>
                </a:solidFill>
              </a:rPr>
              <a:t>3</a:t>
            </a:r>
            <a:r>
              <a:rPr lang="en-CR" sz="2800" b="1" dirty="0">
                <a:solidFill>
                  <a:schemeClr val="bg1"/>
                </a:solidFill>
              </a:rPr>
              <a:t>: </a:t>
            </a:r>
          </a:p>
          <a:p>
            <a:pPr algn="ctr"/>
            <a:r>
              <a:rPr lang="es-CR" sz="2800" b="1" dirty="0">
                <a:solidFill>
                  <a:schemeClr val="bg1"/>
                </a:solidFill>
              </a:rPr>
              <a:t>EL PACTO</a:t>
            </a:r>
          </a:p>
          <a:p>
            <a:pPr algn="ctr"/>
            <a:r>
              <a:rPr lang="es-CR" sz="2800" b="1" dirty="0">
                <a:solidFill>
                  <a:schemeClr val="bg1"/>
                </a:solidFill>
              </a:rPr>
              <a:t>PERPETUO</a:t>
            </a:r>
            <a:endParaRPr lang="en-CR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743</TotalTime>
  <Words>436</Words>
  <Application>Microsoft Office PowerPoint</Application>
  <PresentationFormat>Personalizado</PresentationFormat>
  <Paragraphs>42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1" baseType="lpstr">
      <vt:lpstr>Calibri</vt:lpstr>
      <vt:lpstr>Arial Black</vt:lpstr>
      <vt:lpstr>Arial</vt:lpstr>
      <vt:lpstr>Times New Roman</vt:lpstr>
      <vt:lpstr>Symbol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Copia de LOS RITMOS (HITOS) DEL DESCANSO</dc:title>
  <dc:creator>Escuela de Teología</dc:creator>
  <cp:lastModifiedBy>Franz Rios</cp:lastModifiedBy>
  <cp:revision>24</cp:revision>
  <dcterms:created xsi:type="dcterms:W3CDTF">2006-08-16T00:00:00Z</dcterms:created>
  <dcterms:modified xsi:type="dcterms:W3CDTF">2021-10-13T14:21:12Z</dcterms:modified>
  <dc:identifier>DAEoQqR-Leo</dc:identifier>
</cp:coreProperties>
</file>