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9" r:id="rId3"/>
    <p:sldId id="258" r:id="rId4"/>
    <p:sldId id="257" r:id="rId5"/>
    <p:sldId id="260" r:id="rId6"/>
  </p:sldIdLst>
  <p:sldSz cx="18288000" cy="10287000"/>
  <p:notesSz cx="6858000" cy="9144000"/>
  <p:embeddedFontLst>
    <p:embeddedFont>
      <p:font typeface="Arial Black" panose="020B0A04020102020204" pitchFamily="34" charset="0"/>
      <p:bold r:id="rId7"/>
    </p:embeddedFont>
    <p:embeddedFont>
      <p:font typeface="Calibri" panose="020F0502020204030204" pitchFamily="34" charset="0"/>
      <p:regular r:id="rId8"/>
      <p:bold r:id="rId9"/>
      <p:italic r:id="rId10"/>
      <p:boldItalic r:id="rId11"/>
    </p:embeddedFont>
    <p:embeddedFont>
      <p:font typeface="IBM Plex Sans Hebrew Text Bold" panose="020B0604020202020204" charset="-79"/>
      <p:regular r:id="rId12"/>
    </p:embeddedFont>
    <p:embeddedFont>
      <p:font typeface="Sitka Heading Semibold" pitchFamily="2" charset="0"/>
      <p:bold r:id="rId13"/>
      <p:boldItalic r:id="rId1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80" d="100"/>
          <a:sy n="80" d="100"/>
        </p:scale>
        <p:origin x="156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font" Target="fonts/font7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font" Target="fonts/font6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font" Target="fonts/font4.fntdata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font" Target="fonts/font8.fntdata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anz Rios" userId="11360a9a-973a-4a53-9e4f-6930a6f815bd" providerId="ADAL" clId="{CAB2CE71-AE80-47A5-B882-2AC1DE896609}"/>
    <pc:docChg chg="modSld">
      <pc:chgData name="Franz Rios" userId="11360a9a-973a-4a53-9e4f-6930a6f815bd" providerId="ADAL" clId="{CAB2CE71-AE80-47A5-B882-2AC1DE896609}" dt="2022-01-11T19:16:13.469" v="0" actId="2711"/>
      <pc:docMkLst>
        <pc:docMk/>
      </pc:docMkLst>
      <pc:sldChg chg="modSp mod">
        <pc:chgData name="Franz Rios" userId="11360a9a-973a-4a53-9e4f-6930a6f815bd" providerId="ADAL" clId="{CAB2CE71-AE80-47A5-B882-2AC1DE896609}" dt="2022-01-11T19:16:13.469" v="0" actId="2711"/>
        <pc:sldMkLst>
          <pc:docMk/>
          <pc:sldMk cId="1521406691" sldId="260"/>
        </pc:sldMkLst>
        <pc:spChg chg="mod">
          <ac:chgData name="Franz Rios" userId="11360a9a-973a-4a53-9e4f-6930a6f815bd" providerId="ADAL" clId="{CAB2CE71-AE80-47A5-B882-2AC1DE896609}" dt="2022-01-11T19:16:13.469" v="0" actId="2711"/>
          <ac:spMkLst>
            <pc:docMk/>
            <pc:sldMk cId="1521406691" sldId="260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oble onda 7">
            <a:extLst>
              <a:ext uri="{FF2B5EF4-FFF2-40B4-BE49-F238E27FC236}">
                <a16:creationId xmlns:a16="http://schemas.microsoft.com/office/drawing/2014/main" id="{935D4EFB-322F-4D13-AE83-7CF0338603BA}"/>
              </a:ext>
            </a:extLst>
          </p:cNvPr>
          <p:cNvSpPr/>
          <p:nvPr/>
        </p:nvSpPr>
        <p:spPr>
          <a:xfrm>
            <a:off x="0" y="8690876"/>
            <a:ext cx="18288000" cy="1636603"/>
          </a:xfrm>
          <a:prstGeom prst="doubleWave">
            <a:avLst/>
          </a:prstGeom>
          <a:gradFill>
            <a:gsLst>
              <a:gs pos="24000">
                <a:srgbClr val="0070C0"/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dirty="0"/>
              <a:t>Bosquejo preparado por:</a:t>
            </a:r>
          </a:p>
          <a:p>
            <a:pPr algn="ctr"/>
            <a:r>
              <a:rPr lang="es-CR" dirty="0"/>
              <a:t>Dr. Franz Rios Flores</a:t>
            </a:r>
          </a:p>
          <a:p>
            <a:pPr algn="ctr"/>
            <a:r>
              <a:rPr lang="es-CR" dirty="0"/>
              <a:t>Ing. Dodanim Castillo Aráuz</a:t>
            </a:r>
            <a:endParaRPr lang="en-US" dirty="0"/>
          </a:p>
        </p:txBody>
      </p:sp>
      <p:sp>
        <p:nvSpPr>
          <p:cNvPr id="4" name="TextBox 4"/>
          <p:cNvSpPr txBox="1"/>
          <p:nvPr/>
        </p:nvSpPr>
        <p:spPr>
          <a:xfrm>
            <a:off x="1693235" y="1734581"/>
            <a:ext cx="14901530" cy="26221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0575"/>
              </a:lnSpc>
            </a:pPr>
            <a:r>
              <a:rPr lang="en-US" sz="11500" dirty="0">
                <a:solidFill>
                  <a:srgbClr val="FFC000"/>
                </a:solidFill>
                <a:latin typeface="Arial Black" panose="020B0A04020102020204" pitchFamily="34" charset="0"/>
              </a:rPr>
              <a:t>JESÚS</a:t>
            </a:r>
          </a:p>
          <a:p>
            <a:pPr algn="ctr">
              <a:lnSpc>
                <a:spcPts val="10575"/>
              </a:lnSpc>
            </a:pPr>
            <a:r>
              <a:rPr lang="en-US" sz="7200" dirty="0">
                <a:solidFill>
                  <a:srgbClr val="FFC000"/>
                </a:solidFill>
                <a:latin typeface="Arial Black" panose="020B0A04020102020204" pitchFamily="34" charset="0"/>
              </a:rPr>
              <a:t>EL HIJO PROMETIDO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1524000" y="5625926"/>
            <a:ext cx="14901530" cy="2565574"/>
          </a:xfrm>
          <a:prstGeom prst="rect">
            <a:avLst/>
          </a:prstGeom>
        </p:spPr>
        <p:txBody>
          <a:bodyPr lIns="0" tIns="0" rIns="0" bIns="0" rtlCol="0" anchor="ctr">
            <a:spAutoFit/>
          </a:bodyPr>
          <a:lstStyle/>
          <a:p>
            <a:pPr algn="ctr">
              <a:lnSpc>
                <a:spcPts val="22602"/>
              </a:lnSpc>
            </a:pPr>
            <a:r>
              <a:rPr lang="en-US" sz="8800" dirty="0" err="1">
                <a:solidFill>
                  <a:schemeClr val="bg1"/>
                </a:solidFill>
                <a:latin typeface="Arial Black" panose="020B0A04020102020204" pitchFamily="34" charset="0"/>
              </a:rPr>
              <a:t>Lección</a:t>
            </a:r>
            <a:r>
              <a:rPr lang="en-US" sz="8800" dirty="0">
                <a:solidFill>
                  <a:schemeClr val="bg1"/>
                </a:solidFill>
                <a:latin typeface="Arial Black" panose="020B0A04020102020204" pitchFamily="34" charset="0"/>
              </a:rPr>
              <a:t> 2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524000" y="5524500"/>
            <a:ext cx="15066754" cy="330859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325"/>
              </a:lnSpc>
              <a:spcBef>
                <a:spcPct val="0"/>
              </a:spcBef>
            </a:pPr>
            <a:r>
              <a:rPr lang="es-MX" sz="4000" dirty="0"/>
              <a:t>“En estos postreros días nos ha hablado por el Hijo, a quien constituyó heredero de todo, y por quien asimismo hizo el universo; el cual, siendo el resplandor de su gloria, y la imagen misma de su sustancia, y quien sustenta todas las cosas con la palabra de su poder, habiendo efectuado la purificación de nuestros pecados por medio de sí mismo, se sentó a la diestra de la Majestad en las alturas” (</a:t>
            </a:r>
            <a:r>
              <a:rPr lang="es-MX" sz="4000" dirty="0" err="1"/>
              <a:t>Heb</a:t>
            </a:r>
            <a:r>
              <a:rPr lang="es-MX" sz="4000" dirty="0"/>
              <a:t>. 1:2, 3).</a:t>
            </a:r>
            <a:endParaRPr lang="en-US" sz="3600" spc="673" dirty="0">
              <a:solidFill>
                <a:srgbClr val="000000"/>
              </a:solidFill>
              <a:latin typeface="IBM Plex Sans Hebrew Text Bold"/>
            </a:endParaRPr>
          </a:p>
        </p:txBody>
      </p:sp>
      <p:sp>
        <p:nvSpPr>
          <p:cNvPr id="7" name="Doble onda 6">
            <a:extLst>
              <a:ext uri="{FF2B5EF4-FFF2-40B4-BE49-F238E27FC236}">
                <a16:creationId xmlns:a16="http://schemas.microsoft.com/office/drawing/2014/main" id="{4FE6EA2B-E361-4D97-8D0E-5ED265D587A7}"/>
              </a:ext>
            </a:extLst>
          </p:cNvPr>
          <p:cNvSpPr/>
          <p:nvPr/>
        </p:nvSpPr>
        <p:spPr>
          <a:xfrm>
            <a:off x="0" y="0"/>
            <a:ext cx="18288000" cy="1636603"/>
          </a:xfrm>
          <a:prstGeom prst="doubleWave">
            <a:avLst/>
          </a:prstGeom>
          <a:gradFill>
            <a:gsLst>
              <a:gs pos="24000">
                <a:srgbClr val="0070C0"/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066800" y="3889084"/>
            <a:ext cx="6571347" cy="4431983"/>
          </a:xfrm>
          <a:prstGeom prst="rect">
            <a:avLst/>
          </a:prstGeom>
          <a:ln>
            <a:noFill/>
          </a:ln>
        </p:spPr>
        <p:txBody>
          <a:bodyPr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s-MX" sz="4800" b="1" i="0" baseline="30000" dirty="0">
                <a:solidFill>
                  <a:schemeClr val="bg1"/>
                </a:solidFill>
                <a:effectLst/>
                <a:latin typeface="system-ui"/>
              </a:rPr>
              <a:t> ”</a:t>
            </a:r>
            <a:r>
              <a:rPr lang="es-MX" sz="4800" b="0" i="0" dirty="0">
                <a:solidFill>
                  <a:schemeClr val="bg1"/>
                </a:solidFill>
                <a:effectLst/>
                <a:latin typeface="system-ui"/>
              </a:rPr>
              <a:t>En estos postreros días </a:t>
            </a:r>
            <a:r>
              <a:rPr lang="es-MX" sz="4800" b="0" i="0" dirty="0">
                <a:solidFill>
                  <a:srgbClr val="FFC000"/>
                </a:solidFill>
                <a:effectLst/>
                <a:latin typeface="system-ui"/>
              </a:rPr>
              <a:t>nos ha hablado por el Hijo</a:t>
            </a:r>
            <a:r>
              <a:rPr lang="es-MX" sz="4800" b="0" i="0" dirty="0">
                <a:solidFill>
                  <a:schemeClr val="bg1"/>
                </a:solidFill>
                <a:effectLst/>
                <a:latin typeface="system-ui"/>
              </a:rPr>
              <a:t>, a quien constituyó heredero de todo, y por quien asimismo hizo el universo”</a:t>
            </a:r>
            <a:endParaRPr lang="en-US" sz="4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8262050" y="3889084"/>
            <a:ext cx="8959150" cy="3570208"/>
          </a:xfrm>
          <a:prstGeom prst="rect">
            <a:avLst/>
          </a:prstGeom>
          <a:ln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CR" sz="4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Palabra de Dios era “escasa”.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CR" sz="4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Cristo es la manifestación más sublime de Dios.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CR" sz="4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Cristo es plenamente Dios.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CR" sz="4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Conocer a Cristo es conocer al Padre.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en-US" sz="32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876780" y="241965"/>
            <a:ext cx="12582566" cy="17212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192"/>
              </a:lnSpc>
            </a:pPr>
            <a:r>
              <a:rPr lang="en-US" sz="10500" b="1" dirty="0">
                <a:solidFill>
                  <a:srgbClr val="FFC000"/>
                </a:solidFill>
              </a:rPr>
              <a:t>VERDAD PRINCIPAL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690702" y="3164848"/>
            <a:ext cx="6571347" cy="5257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3430" b="1" dirty="0">
                <a:solidFill>
                  <a:srgbClr val="FFC000"/>
                </a:solidFill>
                <a:latin typeface="Arial Black" panose="020B0A04020102020204" pitchFamily="34" charset="0"/>
              </a:rPr>
              <a:t>HEBREOS 1:2</a:t>
            </a:r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D49EE168-A025-4200-B36C-52E8CF34D975}"/>
              </a:ext>
            </a:extLst>
          </p:cNvPr>
          <p:cNvSpPr txBox="1"/>
          <p:nvPr/>
        </p:nvSpPr>
        <p:spPr>
          <a:xfrm>
            <a:off x="3291097" y="1230519"/>
            <a:ext cx="11753932" cy="15688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192"/>
              </a:lnSpc>
            </a:pPr>
            <a:r>
              <a:rPr lang="es-CR" sz="6000" b="1" dirty="0">
                <a:solidFill>
                  <a:schemeClr val="bg1"/>
                </a:solidFill>
              </a:rPr>
              <a:t>DIOS HABLA POR MEDIO DEL HIJO</a:t>
            </a:r>
            <a:endParaRPr lang="en-US" sz="6000" b="1" dirty="0">
              <a:solidFill>
                <a:schemeClr val="bg1"/>
              </a:solidFill>
            </a:endParaRPr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415C788C-769A-42BF-9176-3FBD0310EFB8}"/>
              </a:ext>
            </a:extLst>
          </p:cNvPr>
          <p:cNvSpPr txBox="1"/>
          <p:nvPr/>
        </p:nvSpPr>
        <p:spPr>
          <a:xfrm>
            <a:off x="10025951" y="3164848"/>
            <a:ext cx="6571347" cy="5257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3430" b="1" dirty="0">
                <a:solidFill>
                  <a:srgbClr val="FFC000"/>
                </a:solidFill>
                <a:latin typeface="Arial Black" panose="020B0A04020102020204" pitchFamily="34" charset="0"/>
              </a:rPr>
              <a:t>IDEAS PRINCIPALES</a:t>
            </a:r>
          </a:p>
        </p:txBody>
      </p:sp>
      <p:sp>
        <p:nvSpPr>
          <p:cNvPr id="10" name="Doble onda 9">
            <a:extLst>
              <a:ext uri="{FF2B5EF4-FFF2-40B4-BE49-F238E27FC236}">
                <a16:creationId xmlns:a16="http://schemas.microsoft.com/office/drawing/2014/main" id="{7FC1DB9D-23D7-43B5-B725-C178D8F51F65}"/>
              </a:ext>
            </a:extLst>
          </p:cNvPr>
          <p:cNvSpPr/>
          <p:nvPr/>
        </p:nvSpPr>
        <p:spPr>
          <a:xfrm>
            <a:off x="0" y="8953500"/>
            <a:ext cx="18288000" cy="1324536"/>
          </a:xfrm>
          <a:prstGeom prst="doubleWave">
            <a:avLst/>
          </a:prstGeom>
          <a:gradFill flip="none" rotWithShape="1">
            <a:gsLst>
              <a:gs pos="49000">
                <a:srgbClr val="C0D2E7"/>
              </a:gs>
              <a:gs pos="22000">
                <a:srgbClr val="0070C0"/>
              </a:gs>
              <a:gs pos="100000">
                <a:schemeClr val="accent1">
                  <a:lumMod val="30000"/>
                  <a:lumOff val="70000"/>
                  <a:alpha val="3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A7816D05-B290-440E-BE10-20E7B4FFBD1E}"/>
              </a:ext>
            </a:extLst>
          </p:cNvPr>
          <p:cNvSpPr txBox="1"/>
          <p:nvPr/>
        </p:nvSpPr>
        <p:spPr>
          <a:xfrm>
            <a:off x="2829236" y="9337826"/>
            <a:ext cx="1440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3200" dirty="0">
                <a:solidFill>
                  <a:schemeClr val="bg1"/>
                </a:solidFill>
                <a:latin typeface="Arial Black" panose="020B0A04020102020204" pitchFamily="34" charset="0"/>
              </a:rPr>
              <a:t>LECCIÓN 3: JESÚS EL HIIJO PROMETIDO</a:t>
            </a:r>
            <a:endParaRPr lang="en-US" sz="32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43182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914401" y="4322445"/>
            <a:ext cx="6571348" cy="3693319"/>
          </a:xfrm>
          <a:prstGeom prst="rect">
            <a:avLst/>
          </a:prstGeom>
          <a:ln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s-ES" sz="4400" dirty="0">
                <a:solidFill>
                  <a:schemeClr val="bg1"/>
                </a:solidFill>
                <a:latin typeface="system-ui"/>
                <a:cs typeface="Arial" panose="020B0604020202020204" pitchFamily="34" charset="0"/>
              </a:rPr>
              <a:t>“</a:t>
            </a:r>
            <a:r>
              <a:rPr lang="es-MX" sz="4800" b="0" i="0" dirty="0">
                <a:solidFill>
                  <a:schemeClr val="bg1"/>
                </a:solidFill>
                <a:effectLst/>
                <a:latin typeface="system-ui"/>
              </a:rPr>
              <a:t>Dios, habiendo hablado muchas veces y de muchas maneras en otro tiempo a los padres por los profetas</a:t>
            </a:r>
            <a:r>
              <a:rPr lang="es-ES" sz="4400" dirty="0">
                <a:solidFill>
                  <a:schemeClr val="bg1"/>
                </a:solidFill>
                <a:latin typeface="system-ui"/>
                <a:cs typeface="Arial" panose="020B0604020202020204" pitchFamily="34" charset="0"/>
              </a:rPr>
              <a:t>”.</a:t>
            </a:r>
            <a:endParaRPr lang="en-US" sz="4400" dirty="0">
              <a:solidFill>
                <a:schemeClr val="bg1"/>
              </a:solidFill>
              <a:latin typeface="system-ui"/>
              <a:cs typeface="Arial" panose="020B0604020202020204" pitchFamily="34" charset="0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8077200" y="4047858"/>
            <a:ext cx="9753600" cy="5663089"/>
          </a:xfrm>
          <a:prstGeom prst="rect">
            <a:avLst/>
          </a:prstGeom>
          <a:ln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CR" sz="4800" dirty="0">
                <a:solidFill>
                  <a:schemeClr val="bg1"/>
                </a:solidFill>
                <a:latin typeface="system-ui"/>
                <a:cs typeface="Arial" panose="020B0604020202020204" pitchFamily="34" charset="0"/>
              </a:rPr>
              <a:t>Desde la caía de Adán y Eva, Dios nos ha busca.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CR" sz="4800" dirty="0">
                <a:solidFill>
                  <a:schemeClr val="bg1"/>
                </a:solidFill>
                <a:latin typeface="system-ui"/>
                <a:cs typeface="Arial" panose="020B0604020202020204" pitchFamily="34" charset="0"/>
              </a:rPr>
              <a:t>Dios creo canales de comunicación con el ser humano.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CR" sz="4800" dirty="0">
                <a:solidFill>
                  <a:schemeClr val="bg1"/>
                </a:solidFill>
                <a:latin typeface="system-ui"/>
                <a:cs typeface="Arial" panose="020B0604020202020204" pitchFamily="34" charset="0"/>
              </a:rPr>
              <a:t>El envío de profetas sirven para orientar al pueblo de Dios.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en-US" sz="4800" dirty="0">
              <a:solidFill>
                <a:srgbClr val="FFFFFF"/>
              </a:solidFill>
              <a:latin typeface="system-ui"/>
              <a:cs typeface="Arial" panose="020B0604020202020204" pitchFamily="34" charset="0"/>
            </a:endParaRP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en-US" sz="32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876780" y="241965"/>
            <a:ext cx="12582566" cy="17212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192"/>
              </a:lnSpc>
            </a:pPr>
            <a:r>
              <a:rPr lang="en-US" sz="10500" b="1" dirty="0">
                <a:solidFill>
                  <a:srgbClr val="FFC000"/>
                </a:solidFill>
              </a:rPr>
              <a:t>VERDAD SECUNDARIA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678671" y="3173348"/>
            <a:ext cx="6571347" cy="5257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3430" b="1" dirty="0">
                <a:solidFill>
                  <a:srgbClr val="FFC000"/>
                </a:solidFill>
                <a:latin typeface="Arial Black" panose="020B0A04020102020204" pitchFamily="34" charset="0"/>
              </a:rPr>
              <a:t>HEBREOS 1:1</a:t>
            </a:r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D49EE168-A025-4200-B36C-52E8CF34D975}"/>
              </a:ext>
            </a:extLst>
          </p:cNvPr>
          <p:cNvSpPr txBox="1"/>
          <p:nvPr/>
        </p:nvSpPr>
        <p:spPr>
          <a:xfrm>
            <a:off x="3291097" y="1102585"/>
            <a:ext cx="11753932" cy="15688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192"/>
              </a:lnSpc>
            </a:pPr>
            <a:r>
              <a:rPr lang="es-CR" sz="6000" b="1" dirty="0">
                <a:solidFill>
                  <a:schemeClr val="bg1"/>
                </a:solidFill>
              </a:rPr>
              <a:t>DIOS SIEMPRE NOS HABLA</a:t>
            </a:r>
            <a:endParaRPr lang="en-US" sz="6000" b="1" dirty="0">
              <a:solidFill>
                <a:schemeClr val="bg1"/>
              </a:solidFill>
            </a:endParaRPr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415C788C-769A-42BF-9176-3FBD0310EFB8}"/>
              </a:ext>
            </a:extLst>
          </p:cNvPr>
          <p:cNvSpPr txBox="1"/>
          <p:nvPr/>
        </p:nvSpPr>
        <p:spPr>
          <a:xfrm>
            <a:off x="10030136" y="3173347"/>
            <a:ext cx="6571347" cy="5257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3430" b="1" dirty="0">
                <a:solidFill>
                  <a:srgbClr val="FFC000"/>
                </a:solidFill>
                <a:latin typeface="Arial Black" panose="020B0A04020102020204" pitchFamily="34" charset="0"/>
              </a:rPr>
              <a:t>IDEAS PRINCIPALES</a:t>
            </a:r>
          </a:p>
        </p:txBody>
      </p:sp>
      <p:sp>
        <p:nvSpPr>
          <p:cNvPr id="10" name="Doble onda 9">
            <a:extLst>
              <a:ext uri="{FF2B5EF4-FFF2-40B4-BE49-F238E27FC236}">
                <a16:creationId xmlns:a16="http://schemas.microsoft.com/office/drawing/2014/main" id="{7FC1DB9D-23D7-43B5-B725-C178D8F51F65}"/>
              </a:ext>
            </a:extLst>
          </p:cNvPr>
          <p:cNvSpPr/>
          <p:nvPr/>
        </p:nvSpPr>
        <p:spPr>
          <a:xfrm>
            <a:off x="0" y="8953500"/>
            <a:ext cx="18288000" cy="1324536"/>
          </a:xfrm>
          <a:prstGeom prst="doubleWave">
            <a:avLst/>
          </a:prstGeom>
          <a:gradFill flip="none" rotWithShape="1">
            <a:gsLst>
              <a:gs pos="49000">
                <a:srgbClr val="C0D2E7"/>
              </a:gs>
              <a:gs pos="22000">
                <a:srgbClr val="0070C0"/>
              </a:gs>
              <a:gs pos="100000">
                <a:schemeClr val="accent1">
                  <a:lumMod val="30000"/>
                  <a:lumOff val="70000"/>
                  <a:alpha val="3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FB3ED89F-20BE-40A8-BC01-D35EE11C9D19}"/>
              </a:ext>
            </a:extLst>
          </p:cNvPr>
          <p:cNvSpPr txBox="1"/>
          <p:nvPr/>
        </p:nvSpPr>
        <p:spPr>
          <a:xfrm>
            <a:off x="2829236" y="9337826"/>
            <a:ext cx="1440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3200" dirty="0">
                <a:solidFill>
                  <a:schemeClr val="bg1"/>
                </a:solidFill>
                <a:latin typeface="Arial Black" panose="020B0A04020102020204" pitchFamily="34" charset="0"/>
              </a:rPr>
              <a:t>LECCIÓN 3: JESÚS EL HIIJO PROMETIDO</a:t>
            </a:r>
            <a:endParaRPr lang="en-US" sz="32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27453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219200" y="3931148"/>
            <a:ext cx="7050697" cy="3385542"/>
          </a:xfrm>
          <a:prstGeom prst="rect">
            <a:avLst/>
          </a:prstGeom>
          <a:ln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s-ES" sz="48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“Porque ¿a cuál de los ángeles dijo Dios jamás:</a:t>
            </a:r>
          </a:p>
          <a:p>
            <a:pPr algn="ctr">
              <a:spcBef>
                <a:spcPct val="0"/>
              </a:spcBef>
            </a:pPr>
            <a:r>
              <a:rPr lang="es-ES" sz="48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Mi Hijo eres tú,</a:t>
            </a:r>
          </a:p>
          <a:p>
            <a:pPr algn="ctr">
              <a:spcBef>
                <a:spcPct val="0"/>
              </a:spcBef>
            </a:pPr>
            <a:r>
              <a:rPr lang="es-ES" sz="48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Yo te he engendrado hoy.</a:t>
            </a:r>
          </a:p>
          <a:p>
            <a:pPr algn="ctr">
              <a:spcBef>
                <a:spcPct val="0"/>
              </a:spcBef>
            </a:pPr>
            <a:r>
              <a:rPr lang="es-ES" sz="2800" dirty="0">
                <a:solidFill>
                  <a:srgbClr val="FFFFFF"/>
                </a:solidFill>
                <a:latin typeface="Sitka Heading Semibold" panose="020B0604020202020204" pitchFamily="2" charset="0"/>
                <a:cs typeface="Arial" panose="020B0604020202020204" pitchFamily="34" charset="0"/>
              </a:rPr>
              <a:t>”.</a:t>
            </a:r>
            <a:endParaRPr lang="en-US" sz="2800" dirty="0">
              <a:solidFill>
                <a:srgbClr val="FFFFFF"/>
              </a:solidFill>
              <a:latin typeface="Sitka Heading Semibold" panose="020B0604020202020204" pitchFamily="2" charset="0"/>
              <a:cs typeface="Arial" panose="020B0604020202020204" pitchFamily="34" charset="0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8458200" y="3931148"/>
            <a:ext cx="9143999" cy="4431983"/>
          </a:xfrm>
          <a:prstGeom prst="rect">
            <a:avLst/>
          </a:prstGeom>
          <a:ln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48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Jesús es el Dios </a:t>
            </a:r>
            <a:r>
              <a:rPr lang="en-US" sz="4800" dirty="0" err="1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Creador</a:t>
            </a:r>
            <a:r>
              <a:rPr lang="en-US" sz="48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48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Jesús no es un ser </a:t>
            </a:r>
            <a:r>
              <a:rPr lang="en-US" sz="4800" dirty="0" err="1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creado</a:t>
            </a:r>
            <a:r>
              <a:rPr lang="en-US" sz="48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48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El </a:t>
            </a:r>
            <a:r>
              <a:rPr lang="en-US" sz="4800" dirty="0" err="1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pasaje</a:t>
            </a:r>
            <a:r>
              <a:rPr lang="en-US" sz="48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 </a:t>
            </a:r>
            <a:r>
              <a:rPr lang="en-US" sz="4800" dirty="0" err="1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alude</a:t>
            </a:r>
            <a:r>
              <a:rPr lang="en-US" sz="48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 al </a:t>
            </a:r>
            <a:r>
              <a:rPr lang="en-US" sz="4800" dirty="0" err="1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momento</a:t>
            </a:r>
            <a:r>
              <a:rPr lang="en-US" sz="48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 de </a:t>
            </a:r>
            <a:r>
              <a:rPr lang="en-US" sz="4800" dirty="0" err="1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su</a:t>
            </a:r>
            <a:r>
              <a:rPr lang="en-US" sz="48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 </a:t>
            </a:r>
            <a:r>
              <a:rPr lang="en-US" sz="4800" dirty="0" err="1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encarnación</a:t>
            </a:r>
            <a:r>
              <a:rPr lang="en-US" sz="48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48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Dios se “</a:t>
            </a:r>
            <a:r>
              <a:rPr lang="en-US" sz="4800" dirty="0" err="1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humanó</a:t>
            </a:r>
            <a:r>
              <a:rPr lang="en-US" sz="48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” para </a:t>
            </a:r>
            <a:r>
              <a:rPr lang="en-US" sz="4800" dirty="0" err="1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salvarnos</a:t>
            </a:r>
            <a:r>
              <a:rPr lang="en-US" sz="48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 de la </a:t>
            </a:r>
            <a:r>
              <a:rPr lang="en-US" sz="4800" dirty="0" err="1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muerte</a:t>
            </a:r>
            <a:r>
              <a:rPr lang="en-US" sz="48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 </a:t>
            </a:r>
            <a:r>
              <a:rPr lang="en-US" sz="4800" dirty="0" err="1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eterna</a:t>
            </a:r>
            <a:r>
              <a:rPr lang="en-US" sz="48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.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3267034" y="342900"/>
            <a:ext cx="11753932" cy="17212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192"/>
              </a:lnSpc>
            </a:pPr>
            <a:r>
              <a:rPr lang="en-US" sz="10500" b="1" dirty="0">
                <a:solidFill>
                  <a:srgbClr val="FFC000"/>
                </a:solidFill>
              </a:rPr>
              <a:t>VERDAD TEOLÓGICA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690702" y="3329495"/>
            <a:ext cx="6571347" cy="5257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4000" b="1" dirty="0">
                <a:solidFill>
                  <a:srgbClr val="FFC000"/>
                </a:solidFill>
                <a:latin typeface="Arial Black" panose="020B0A04020102020204" pitchFamily="34" charset="0"/>
              </a:rPr>
              <a:t>HEBREOS 1:5</a:t>
            </a:r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D49EE168-A025-4200-B36C-52E8CF34D975}"/>
              </a:ext>
            </a:extLst>
          </p:cNvPr>
          <p:cNvSpPr txBox="1"/>
          <p:nvPr/>
        </p:nvSpPr>
        <p:spPr>
          <a:xfrm>
            <a:off x="3267034" y="1203520"/>
            <a:ext cx="11753932" cy="15688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192"/>
              </a:lnSpc>
            </a:pPr>
            <a:r>
              <a:rPr lang="es-CR" sz="6000" b="1" dirty="0">
                <a:solidFill>
                  <a:schemeClr val="bg1"/>
                </a:solidFill>
              </a:rPr>
              <a:t>JESÚS: Hijo desde la encarnación</a:t>
            </a:r>
            <a:endParaRPr lang="en-US" sz="6000" b="1" dirty="0">
              <a:solidFill>
                <a:schemeClr val="bg1"/>
              </a:solidFill>
            </a:endParaRPr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415C788C-769A-42BF-9176-3FBD0310EFB8}"/>
              </a:ext>
            </a:extLst>
          </p:cNvPr>
          <p:cNvSpPr txBox="1"/>
          <p:nvPr/>
        </p:nvSpPr>
        <p:spPr>
          <a:xfrm>
            <a:off x="10030135" y="3329494"/>
            <a:ext cx="6571347" cy="5429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4400" b="1" dirty="0">
                <a:solidFill>
                  <a:srgbClr val="FFC000"/>
                </a:solidFill>
                <a:latin typeface="Arial Black" panose="020B0A04020102020204" pitchFamily="34" charset="0"/>
              </a:rPr>
              <a:t>IDEAS PRINCIPALES</a:t>
            </a:r>
          </a:p>
        </p:txBody>
      </p:sp>
      <p:sp>
        <p:nvSpPr>
          <p:cNvPr id="10" name="Doble onda 9">
            <a:extLst>
              <a:ext uri="{FF2B5EF4-FFF2-40B4-BE49-F238E27FC236}">
                <a16:creationId xmlns:a16="http://schemas.microsoft.com/office/drawing/2014/main" id="{7FC1DB9D-23D7-43B5-B725-C178D8F51F65}"/>
              </a:ext>
            </a:extLst>
          </p:cNvPr>
          <p:cNvSpPr/>
          <p:nvPr/>
        </p:nvSpPr>
        <p:spPr>
          <a:xfrm>
            <a:off x="0" y="8953500"/>
            <a:ext cx="18288000" cy="1324536"/>
          </a:xfrm>
          <a:prstGeom prst="doubleWave">
            <a:avLst/>
          </a:prstGeom>
          <a:gradFill flip="none" rotWithShape="1">
            <a:gsLst>
              <a:gs pos="49000">
                <a:srgbClr val="C0D2E7"/>
              </a:gs>
              <a:gs pos="22000">
                <a:srgbClr val="0070C0"/>
              </a:gs>
              <a:gs pos="100000">
                <a:schemeClr val="accent1">
                  <a:lumMod val="30000"/>
                  <a:lumOff val="70000"/>
                  <a:alpha val="3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7227034E-96ED-4E76-AB94-DDD4FE10105F}"/>
              </a:ext>
            </a:extLst>
          </p:cNvPr>
          <p:cNvSpPr txBox="1"/>
          <p:nvPr/>
        </p:nvSpPr>
        <p:spPr>
          <a:xfrm>
            <a:off x="2829236" y="9337826"/>
            <a:ext cx="1440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3200" dirty="0">
                <a:solidFill>
                  <a:schemeClr val="bg1"/>
                </a:solidFill>
                <a:latin typeface="Arial Black" panose="020B0A04020102020204" pitchFamily="34" charset="0"/>
              </a:rPr>
              <a:t>LECCIÓN 3: JESÚS EL HIIJO PROMETIDO</a:t>
            </a:r>
            <a:endParaRPr lang="en-US" sz="32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496939" y="3975016"/>
            <a:ext cx="7885061" cy="4924425"/>
          </a:xfrm>
          <a:prstGeom prst="rect">
            <a:avLst/>
          </a:prstGeom>
          <a:ln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s-ES" sz="4000" dirty="0">
                <a:solidFill>
                  <a:schemeClr val="bg1"/>
                </a:solidFill>
                <a:latin typeface="system-ui"/>
                <a:cs typeface="Arial" panose="020B0604020202020204" pitchFamily="34" charset="0"/>
              </a:rPr>
              <a:t>“</a:t>
            </a:r>
            <a:r>
              <a:rPr lang="es-MX" sz="4000" dirty="0">
                <a:solidFill>
                  <a:schemeClr val="bg1"/>
                </a:solidFill>
                <a:latin typeface="system-ui"/>
                <a:cs typeface="Arial" panose="020B0604020202020204" pitchFamily="34" charset="0"/>
              </a:rPr>
              <a:t>E</a:t>
            </a:r>
            <a:r>
              <a:rPr lang="es-MX" sz="4000" b="0" i="0" dirty="0">
                <a:solidFill>
                  <a:schemeClr val="bg1"/>
                </a:solidFill>
                <a:effectLst/>
                <a:latin typeface="system-ui"/>
              </a:rPr>
              <a:t>l cual, siendo el resplandor de su gloria, y la imagen misma de su sustancia, y quien sustenta todas las cosas con la palabra de su poder, </a:t>
            </a:r>
            <a:r>
              <a:rPr lang="es-MX" sz="4000" b="0" i="0" dirty="0">
                <a:solidFill>
                  <a:srgbClr val="FFC000"/>
                </a:solidFill>
                <a:effectLst/>
                <a:latin typeface="system-ui"/>
              </a:rPr>
              <a:t>habiendo efectuado la purificación de nuestros pecados por medio de sí mismo</a:t>
            </a:r>
            <a:r>
              <a:rPr lang="es-MX" sz="4000" b="0" i="0" dirty="0">
                <a:solidFill>
                  <a:schemeClr val="bg1"/>
                </a:solidFill>
                <a:effectLst/>
                <a:latin typeface="system-ui"/>
              </a:rPr>
              <a:t>, se sentó a la diestra de la Majestad en las alturas</a:t>
            </a:r>
            <a:r>
              <a:rPr lang="es-ES" sz="4000" dirty="0">
                <a:solidFill>
                  <a:schemeClr val="bg1"/>
                </a:solidFill>
                <a:latin typeface="system-ui"/>
                <a:cs typeface="Arial" panose="020B0604020202020204" pitchFamily="34" charset="0"/>
              </a:rPr>
              <a:t>”.</a:t>
            </a:r>
            <a:endParaRPr lang="en-US" sz="4000" dirty="0">
              <a:solidFill>
                <a:schemeClr val="bg1"/>
              </a:solidFill>
              <a:latin typeface="system-ui"/>
              <a:cs typeface="Arial" panose="020B0604020202020204" pitchFamily="34" charset="0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8720434" y="3975016"/>
            <a:ext cx="8510601" cy="3693319"/>
          </a:xfrm>
          <a:prstGeom prst="rect">
            <a:avLst/>
          </a:prstGeom>
          <a:ln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Jesús se </a:t>
            </a:r>
            <a:r>
              <a:rPr lang="en-US" sz="4000" dirty="0" err="1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encarnó</a:t>
            </a:r>
            <a:r>
              <a:rPr lang="en-US" sz="40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 para </a:t>
            </a:r>
            <a:r>
              <a:rPr lang="en-US" sz="4000" dirty="0" err="1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otorgarnos</a:t>
            </a:r>
            <a:r>
              <a:rPr lang="en-US" sz="40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 una </a:t>
            </a:r>
            <a:r>
              <a:rPr lang="en-US" sz="4000" dirty="0" err="1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nueva</a:t>
            </a:r>
            <a:r>
              <a:rPr lang="en-US" sz="40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vida</a:t>
            </a:r>
            <a:r>
              <a:rPr lang="en-US" sz="40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Nos </a:t>
            </a:r>
            <a:r>
              <a:rPr lang="en-US" sz="4000" dirty="0" err="1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ofrece</a:t>
            </a:r>
            <a:r>
              <a:rPr lang="en-US" sz="40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 el </a:t>
            </a:r>
            <a:r>
              <a:rPr lang="en-US" sz="4000" dirty="0" err="1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perdón</a:t>
            </a:r>
            <a:r>
              <a:rPr lang="en-US" sz="40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 de </a:t>
            </a:r>
            <a:r>
              <a:rPr lang="en-US" sz="4000" dirty="0" err="1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nuestros</a:t>
            </a:r>
            <a:r>
              <a:rPr lang="en-US" sz="40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pecados</a:t>
            </a:r>
            <a:r>
              <a:rPr lang="en-US" sz="40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El </a:t>
            </a:r>
            <a:r>
              <a:rPr lang="en-US" sz="4000" dirty="0" err="1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sacrificio</a:t>
            </a:r>
            <a:r>
              <a:rPr lang="en-US" sz="40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 del </a:t>
            </a:r>
            <a:r>
              <a:rPr lang="en-US" sz="4000" dirty="0" err="1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Hijo</a:t>
            </a:r>
            <a:r>
              <a:rPr lang="en-US" sz="40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, es </a:t>
            </a:r>
            <a:r>
              <a:rPr lang="en-US" sz="4000" dirty="0" err="1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suficiente</a:t>
            </a:r>
            <a:r>
              <a:rPr lang="en-US" sz="40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 para </a:t>
            </a:r>
            <a:r>
              <a:rPr lang="en-US" sz="4000" dirty="0" err="1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darnos</a:t>
            </a:r>
            <a:r>
              <a:rPr lang="en-US" sz="40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 una </a:t>
            </a:r>
            <a:r>
              <a:rPr lang="en-US" sz="4000" dirty="0" err="1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nueva</a:t>
            </a:r>
            <a:r>
              <a:rPr lang="en-US" sz="40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vida</a:t>
            </a:r>
            <a:r>
              <a:rPr lang="en-US" sz="4000" dirty="0">
                <a:solidFill>
                  <a:srgbClr val="FFFFFF"/>
                </a:solidFill>
                <a:latin typeface="system-ui"/>
                <a:cs typeface="Arial" panose="020B0604020202020204" pitchFamily="34" charset="0"/>
              </a:rPr>
              <a:t>.</a:t>
            </a:r>
            <a:endParaRPr lang="en-US" sz="3200" dirty="0">
              <a:solidFill>
                <a:srgbClr val="FFFFFF"/>
              </a:solidFill>
              <a:latin typeface="system-ui"/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876780" y="241965"/>
            <a:ext cx="12582566" cy="17212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192"/>
              </a:lnSpc>
            </a:pPr>
            <a:r>
              <a:rPr lang="en-US" sz="10500" b="1" dirty="0">
                <a:solidFill>
                  <a:srgbClr val="FFC000"/>
                </a:solidFill>
              </a:rPr>
              <a:t>PRAXIS O APLICACIÓN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690703" y="3115100"/>
            <a:ext cx="6571347" cy="5257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4000" b="1" dirty="0">
                <a:solidFill>
                  <a:srgbClr val="FFC000"/>
                </a:solidFill>
                <a:latin typeface="Arial Black" panose="020B0A04020102020204" pitchFamily="34" charset="0"/>
              </a:rPr>
              <a:t>HEBREOS 1:3</a:t>
            </a:r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D49EE168-A025-4200-B36C-52E8CF34D975}"/>
              </a:ext>
            </a:extLst>
          </p:cNvPr>
          <p:cNvSpPr txBox="1"/>
          <p:nvPr/>
        </p:nvSpPr>
        <p:spPr>
          <a:xfrm>
            <a:off x="3291097" y="1102585"/>
            <a:ext cx="11753932" cy="15688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192"/>
              </a:lnSpc>
            </a:pPr>
            <a:r>
              <a:rPr lang="es-CR" sz="6000" b="1" dirty="0">
                <a:solidFill>
                  <a:schemeClr val="bg1"/>
                </a:solidFill>
              </a:rPr>
              <a:t>JESÚS NUESTRO SALVADOR</a:t>
            </a:r>
            <a:endParaRPr lang="en-US" sz="6000" b="1" dirty="0">
              <a:solidFill>
                <a:schemeClr val="bg1"/>
              </a:solidFill>
            </a:endParaRPr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415C788C-769A-42BF-9176-3FBD0310EFB8}"/>
              </a:ext>
            </a:extLst>
          </p:cNvPr>
          <p:cNvSpPr txBox="1"/>
          <p:nvPr/>
        </p:nvSpPr>
        <p:spPr>
          <a:xfrm>
            <a:off x="10030136" y="3115099"/>
            <a:ext cx="6571347" cy="5257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4000" b="1" dirty="0">
                <a:solidFill>
                  <a:srgbClr val="FFC000"/>
                </a:solidFill>
                <a:latin typeface="Arial Black" panose="020B0A04020102020204" pitchFamily="34" charset="0"/>
              </a:rPr>
              <a:t>IDEAS PRINCIPALES</a:t>
            </a:r>
          </a:p>
        </p:txBody>
      </p:sp>
      <p:sp>
        <p:nvSpPr>
          <p:cNvPr id="10" name="Doble onda 9">
            <a:extLst>
              <a:ext uri="{FF2B5EF4-FFF2-40B4-BE49-F238E27FC236}">
                <a16:creationId xmlns:a16="http://schemas.microsoft.com/office/drawing/2014/main" id="{7FC1DB9D-23D7-43B5-B725-C178D8F51F65}"/>
              </a:ext>
            </a:extLst>
          </p:cNvPr>
          <p:cNvSpPr/>
          <p:nvPr/>
        </p:nvSpPr>
        <p:spPr>
          <a:xfrm>
            <a:off x="0" y="8953500"/>
            <a:ext cx="18288000" cy="1324536"/>
          </a:xfrm>
          <a:prstGeom prst="doubleWave">
            <a:avLst/>
          </a:prstGeom>
          <a:gradFill flip="none" rotWithShape="1">
            <a:gsLst>
              <a:gs pos="49000">
                <a:srgbClr val="C0D2E7"/>
              </a:gs>
              <a:gs pos="22000">
                <a:srgbClr val="0070C0"/>
              </a:gs>
              <a:gs pos="100000">
                <a:schemeClr val="accent1">
                  <a:lumMod val="30000"/>
                  <a:lumOff val="70000"/>
                  <a:alpha val="3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7511624D-C061-499B-A5C5-EC5844B8528F}"/>
              </a:ext>
            </a:extLst>
          </p:cNvPr>
          <p:cNvSpPr txBox="1"/>
          <p:nvPr/>
        </p:nvSpPr>
        <p:spPr>
          <a:xfrm>
            <a:off x="2829236" y="9337826"/>
            <a:ext cx="1440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3200" dirty="0">
                <a:solidFill>
                  <a:schemeClr val="bg1"/>
                </a:solidFill>
                <a:latin typeface="Arial Black" panose="020B0A04020102020204" pitchFamily="34" charset="0"/>
              </a:rPr>
              <a:t>LECCIÓN 3: JESÚS EL HIIJO PROMETIDO</a:t>
            </a:r>
            <a:endParaRPr lang="en-US" sz="32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14066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</TotalTime>
  <Words>441</Words>
  <Application>Microsoft Office PowerPoint</Application>
  <PresentationFormat>Personalizado</PresentationFormat>
  <Paragraphs>48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2" baseType="lpstr">
      <vt:lpstr>Arial</vt:lpstr>
      <vt:lpstr>Sitka Heading Semibold</vt:lpstr>
      <vt:lpstr>Calibri</vt:lpstr>
      <vt:lpstr>Arial Black</vt:lpstr>
      <vt:lpstr>IBM Plex Sans Hebrew Text Bold</vt:lpstr>
      <vt:lpstr>system-ui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Lección 1</dc:title>
  <dc:creator>Dodanim Castillo</dc:creator>
  <cp:lastModifiedBy>Dodanim Castillo</cp:lastModifiedBy>
  <cp:revision>21</cp:revision>
  <dcterms:created xsi:type="dcterms:W3CDTF">2006-08-16T00:00:00Z</dcterms:created>
  <dcterms:modified xsi:type="dcterms:W3CDTF">2022-01-12T01:16:27Z</dcterms:modified>
  <dc:identifier>DAEwZf7cn_s</dc:identifier>
</cp:coreProperties>
</file>