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8288000" cy="10287000"/>
  <p:notesSz cx="6858000" cy="9144000"/>
  <p:embeddedFontLst>
    <p:embeddedFont>
      <p:font typeface="Arial Black" panose="020B0A04020102020204" pitchFamily="34" charset="0"/>
      <p:bold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  <p:embeddedFont>
      <p:font typeface="IBM Plex Sans Hebrew Text Bold" panose="020B0604020202020204" charset="-79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9" d="100"/>
          <a:sy n="69" d="100"/>
        </p:scale>
        <p:origin x="75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524000" y="1832266"/>
            <a:ext cx="14901530" cy="26221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575"/>
              </a:lnSpc>
            </a:pPr>
            <a:r>
              <a:rPr lang="en-US" sz="11500" dirty="0">
                <a:solidFill>
                  <a:srgbClr val="FFC000"/>
                </a:solidFill>
                <a:latin typeface="Arial Black" panose="020B0A04020102020204" pitchFamily="34" charset="0"/>
              </a:rPr>
              <a:t>JESÚS</a:t>
            </a:r>
          </a:p>
          <a:p>
            <a:pPr algn="ctr">
              <a:lnSpc>
                <a:spcPts val="10575"/>
              </a:lnSpc>
            </a:pPr>
            <a:r>
              <a:rPr lang="en-US" sz="7200" dirty="0">
                <a:solidFill>
                  <a:srgbClr val="FFC000"/>
                </a:solidFill>
                <a:latin typeface="Arial Black" panose="020B0A04020102020204" pitchFamily="34" charset="0"/>
              </a:rPr>
              <a:t>NUESTRO HERMANO FIEL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828800" y="6485144"/>
            <a:ext cx="15066754" cy="22057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325"/>
              </a:lnSpc>
              <a:spcBef>
                <a:spcPct val="0"/>
              </a:spcBef>
            </a:pPr>
            <a:r>
              <a:rPr lang="es-MX" sz="4000" dirty="0">
                <a:latin typeface="IBM Plex Sans Hebrew Text Bold" panose="020B0604020202020204" charset="-79"/>
                <a:cs typeface="IBM Plex Sans Hebrew Text Bold" panose="020B0604020202020204" charset="-79"/>
              </a:rPr>
              <a:t>“Así que, por cuanto los hijos participaron de carne y sangre, él también participó de lo mismo, para destruir por medio de la muerte al que tenía el imperio de la muerte, esto es, al diablo” (</a:t>
            </a:r>
            <a:r>
              <a:rPr lang="es-MX" sz="4000" dirty="0" err="1">
                <a:latin typeface="IBM Plex Sans Hebrew Text Bold" panose="020B0604020202020204" charset="-79"/>
                <a:cs typeface="IBM Plex Sans Hebrew Text Bold" panose="020B0604020202020204" charset="-79"/>
              </a:rPr>
              <a:t>Heb</a:t>
            </a:r>
            <a:r>
              <a:rPr lang="es-MX" sz="4000" dirty="0">
                <a:latin typeface="IBM Plex Sans Hebrew Text Bold" panose="020B0604020202020204" charset="-79"/>
                <a:cs typeface="IBM Plex Sans Hebrew Text Bold" panose="020B0604020202020204" charset="-79"/>
              </a:rPr>
              <a:t>. 2:14).</a:t>
            </a:r>
            <a:endParaRPr lang="en-US" sz="3600" spc="673" dirty="0">
              <a:solidFill>
                <a:srgbClr val="000000"/>
              </a:solidFill>
              <a:latin typeface="IBM Plex Sans Hebrew Text Bold" panose="020B0604020202020204" charset="-79"/>
              <a:cs typeface="IBM Plex Sans Hebrew Text Bold" panose="020B0604020202020204" charset="-79"/>
            </a:endParaRPr>
          </a:p>
        </p:txBody>
      </p:sp>
      <p:sp>
        <p:nvSpPr>
          <p:cNvPr id="7" name="Doble onda 6">
            <a:extLst>
              <a:ext uri="{FF2B5EF4-FFF2-40B4-BE49-F238E27FC236}">
                <a16:creationId xmlns:a16="http://schemas.microsoft.com/office/drawing/2014/main" id="{4FE6EA2B-E361-4D97-8D0E-5ED265D587A7}"/>
              </a:ext>
            </a:extLst>
          </p:cNvPr>
          <p:cNvSpPr/>
          <p:nvPr/>
        </p:nvSpPr>
        <p:spPr>
          <a:xfrm>
            <a:off x="0" y="0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B15480E0-923F-4823-B4C6-95C4202F9313}"/>
              </a:ext>
            </a:extLst>
          </p:cNvPr>
          <p:cNvSpPr txBox="1"/>
          <p:nvPr/>
        </p:nvSpPr>
        <p:spPr>
          <a:xfrm>
            <a:off x="1504950" y="3565754"/>
            <a:ext cx="14901530" cy="2565574"/>
          </a:xfrm>
          <a:prstGeom prst="rect">
            <a:avLst/>
          </a:prstGeom>
        </p:spPr>
        <p:txBody>
          <a:bodyPr lIns="0" tIns="0" rIns="0" bIns="0" rtlCol="0" anchor="ctr">
            <a:spAutoFit/>
          </a:bodyPr>
          <a:lstStyle/>
          <a:p>
            <a:pPr algn="ctr">
              <a:lnSpc>
                <a:spcPts val="22602"/>
              </a:lnSpc>
            </a:pPr>
            <a:r>
              <a:rPr lang="en-US" sz="88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Lección</a:t>
            </a:r>
            <a:r>
              <a:rPr lang="en-US" sz="8800" dirty="0">
                <a:solidFill>
                  <a:schemeClr val="bg1"/>
                </a:solidFill>
                <a:latin typeface="Arial Black" panose="020B0A04020102020204" pitchFamily="34" charset="0"/>
              </a:rPr>
              <a:t> 4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C3198CA5-9970-41C8-B8C7-AECDD6D6780C}"/>
              </a:ext>
            </a:extLst>
          </p:cNvPr>
          <p:cNvSpPr/>
          <p:nvPr/>
        </p:nvSpPr>
        <p:spPr>
          <a:xfrm>
            <a:off x="0" y="8690876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/>
              <a:t>Bosquejo preparado por:</a:t>
            </a:r>
          </a:p>
          <a:p>
            <a:pPr algn="ctr"/>
            <a:r>
              <a:rPr lang="es-CR" dirty="0"/>
              <a:t>Dr. Franz Rios Flores</a:t>
            </a:r>
          </a:p>
          <a:p>
            <a:pPr algn="ctr"/>
            <a:r>
              <a:rPr lang="es-CR" dirty="0"/>
              <a:t>Ing. Dodanim Castillo Aráuz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143000" y="4056071"/>
            <a:ext cx="6571347" cy="3693319"/>
          </a:xfrm>
          <a:prstGeom prst="rect">
            <a:avLst/>
          </a:prstGeom>
          <a:ln>
            <a:noFill/>
          </a:ln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MX" sz="4800" b="1" i="0" baseline="30000" dirty="0">
                <a:solidFill>
                  <a:schemeClr val="bg1"/>
                </a:solidFill>
                <a:effectLst/>
                <a:latin typeface="system-ui"/>
              </a:rPr>
              <a:t> </a:t>
            </a:r>
            <a:r>
              <a:rPr lang="es-MX" sz="4800" b="1" baseline="30000" dirty="0">
                <a:solidFill>
                  <a:schemeClr val="bg1"/>
                </a:solidFill>
                <a:latin typeface="system-ui"/>
              </a:rPr>
              <a:t>”</a:t>
            </a:r>
            <a:r>
              <a:rPr lang="es-ES" sz="4800" b="0" i="0" dirty="0">
                <a:solidFill>
                  <a:schemeClr val="bg1"/>
                </a:solidFill>
                <a:effectLst/>
                <a:latin typeface="system-ui"/>
              </a:rPr>
              <a:t>Porque el que santifica y los que son santificados, de uno son todos; </a:t>
            </a:r>
            <a:r>
              <a:rPr lang="es-ES" sz="4800" b="0" i="0" dirty="0">
                <a:solidFill>
                  <a:srgbClr val="FFC000"/>
                </a:solidFill>
                <a:effectLst/>
                <a:latin typeface="system-ui"/>
              </a:rPr>
              <a:t>por lo cual no se avergüenza de llamarlos hermanos</a:t>
            </a:r>
            <a:r>
              <a:rPr lang="es-MX" sz="4800" dirty="0">
                <a:solidFill>
                  <a:schemeClr val="bg1"/>
                </a:solidFill>
                <a:latin typeface="system-ui"/>
              </a:rPr>
              <a:t>”</a:t>
            </a:r>
            <a:r>
              <a:rPr lang="es-MX" sz="4800" b="0" i="0" dirty="0">
                <a:solidFill>
                  <a:schemeClr val="bg1"/>
                </a:solidFill>
                <a:effectLst/>
                <a:latin typeface="system-ui"/>
              </a:rPr>
              <a:t>.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62050" y="3889084"/>
            <a:ext cx="9644950" cy="5416868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se hizo nuestro hermano mediante la encarnación.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ser nuestro hermano, se convirtió en nuestro pariente más cercano.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Jesús, nuestro Redentor, nos libra de la esclavitud.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Tenemos el privilegio de ser “hermanos” del Hijo de Dios.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PRINCIPAL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690702" y="3164848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2:11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291097" y="1230519"/>
            <a:ext cx="11753932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JESÚS: HERMANO - REDENTOR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25951" y="3164848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7816D05-B290-440E-BE10-20E7B4FFBD1E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4: JESÚS, NUESTRO HERMANO FIEL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318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211352" y="4115813"/>
            <a:ext cx="7050697" cy="4062651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44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“Por lo cual </a:t>
            </a:r>
            <a:r>
              <a:rPr lang="es-ES" sz="4400" dirty="0">
                <a:solidFill>
                  <a:srgbClr val="FFC000"/>
                </a:solidFill>
                <a:latin typeface="system-ui"/>
                <a:cs typeface="Arial" panose="020B0604020202020204" pitchFamily="34" charset="0"/>
              </a:rPr>
              <a:t>debía ser en todo semejante a sus hermanos</a:t>
            </a:r>
            <a:r>
              <a:rPr lang="es-ES" sz="44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, para venir a ser misericordioso y fiel sumo sacerdote en lo que a Dios se refiere, para expiar los pecados del pueblo”.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8458200" y="3931148"/>
            <a:ext cx="9143999" cy="4247317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Jesús se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encarnó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, para ser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semejante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a sus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hermanos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en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TODO.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Jesús,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ofrenda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inmaculada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,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expió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nuestros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pecados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en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la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cruz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Jesús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logró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la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reconciliación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entre Dios y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el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ser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humano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52717" y="357766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SECUNDARIA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690702" y="3329495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0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2:17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267034" y="1203520"/>
            <a:ext cx="11753932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JESÚS: HERMANO HUMANO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30135" y="3329494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CDD8D8EF-B7D2-46CD-BBBC-5A9F051BB24B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4: JESÚS, NUESTRO HERMANO FIEL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14401" y="4322445"/>
            <a:ext cx="6571348" cy="4308872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36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“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system-ui"/>
              </a:rPr>
              <a:t>Porque convenía a aquel por cuya causa son todas las cosas, y por quien todas las cosas subsisten, que habiendo de llevar muchos hijos a la gloria, </a:t>
            </a:r>
            <a:r>
              <a:rPr lang="es-ES" sz="4000" b="1" i="0" dirty="0">
                <a:solidFill>
                  <a:srgbClr val="FFC000"/>
                </a:solidFill>
                <a:effectLst/>
                <a:latin typeface="system-ui"/>
              </a:rPr>
              <a:t>perfeccionase</a:t>
            </a:r>
            <a:r>
              <a:rPr lang="es-ES" sz="4000" b="0" i="0" dirty="0">
                <a:solidFill>
                  <a:srgbClr val="FFC000"/>
                </a:solidFill>
                <a:effectLst/>
                <a:latin typeface="system-ui"/>
              </a:rPr>
              <a:t> por aflicciones al autor de la salvación de ellos</a:t>
            </a:r>
            <a:r>
              <a:rPr lang="es-ES" sz="36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”.</a:t>
            </a:r>
            <a:endParaRPr lang="en-US" sz="3600" dirty="0">
              <a:solidFill>
                <a:schemeClr val="bg1"/>
              </a:solidFill>
              <a:latin typeface="system-ui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077200" y="4047858"/>
            <a:ext cx="9753600" cy="4431983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8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Jesús fue “perfeccionado” mediante los sufrimientos.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8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Jesús aprendió la obediencia mediante el sufrimiento.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8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Los sufrimiento revelan a un Jesús misericordioso y fiel.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TEOLÓGICA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921329" y="3220182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2:10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291097" y="1102585"/>
            <a:ext cx="11753932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JESÚS: HERMANO SUFRIENTE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9144000" y="3187064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F7355E2-3BE7-46D9-90AB-0E21C1A52BEB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4: JESÚS, NUESTRO HERMANO FIEL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745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14400" y="3975016"/>
            <a:ext cx="7467600" cy="4739759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44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“Puestos los ojos en Jesús, el </a:t>
            </a:r>
            <a:r>
              <a:rPr lang="es-ES" sz="4400" dirty="0">
                <a:solidFill>
                  <a:srgbClr val="FFC000"/>
                </a:solidFill>
                <a:latin typeface="system-ui"/>
                <a:cs typeface="Arial" panose="020B0604020202020204" pitchFamily="34" charset="0"/>
              </a:rPr>
              <a:t>autor y consumador de la fe</a:t>
            </a:r>
            <a:r>
              <a:rPr lang="es-ES" sz="44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, el cual por el gozo puesto delante de él sufrió la cruz, menospreciando el oprobio, y se sentó a la diestra del trono de Dios”.</a:t>
            </a:r>
            <a:endParaRPr lang="en-US" sz="4400" dirty="0">
              <a:solidFill>
                <a:schemeClr val="bg1"/>
              </a:solidFill>
              <a:latin typeface="system-ui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720434" y="3975016"/>
            <a:ext cx="8510601" cy="4308872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Tenemos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en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Jesús al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autor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de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nuestra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salvación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Jesús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mostró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fe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en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Dios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en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la forma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más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pura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Jesús es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nuestro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model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en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sufrimiento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en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obediencia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en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victoria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.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Él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transfiere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esas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experiencias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a sus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hermanos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.</a:t>
            </a:r>
            <a:endParaRPr lang="en-US" sz="3200" dirty="0">
              <a:solidFill>
                <a:srgbClr val="FFFFFF"/>
              </a:solidFill>
              <a:latin typeface="system-ui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PRAXIS O APLICACIÓN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690703" y="3115100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0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12:2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291097" y="1102585"/>
            <a:ext cx="11753932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JESÚS: HERMANO MODELO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30136" y="3115099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0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8E7D09BE-ABB2-4905-9978-B88A31A24AD9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4: JESÚS, NUESTRO HERMANO FIEL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406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441</Words>
  <Application>Microsoft Office PowerPoint</Application>
  <PresentationFormat>Personalizado</PresentationFormat>
  <Paragraphs>44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IBM Plex Sans Hebrew Text Bold</vt:lpstr>
      <vt:lpstr>system-ui</vt:lpstr>
      <vt:lpstr>Arial Black</vt:lpstr>
      <vt:lpstr>Calibri</vt:lpstr>
      <vt:lpstr>Arial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Lección 1</dc:title>
  <dc:creator>Dodanim Castillo</dc:creator>
  <cp:lastModifiedBy>Escuela de Ingeniería</cp:lastModifiedBy>
  <cp:revision>26</cp:revision>
  <dcterms:created xsi:type="dcterms:W3CDTF">2006-08-16T00:00:00Z</dcterms:created>
  <dcterms:modified xsi:type="dcterms:W3CDTF">2022-01-18T17:42:11Z</dcterms:modified>
  <dc:identifier>DAEwZf7cn_s</dc:identifier>
</cp:coreProperties>
</file>