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8288000" cy="10287000"/>
  <p:notesSz cx="6858000" cy="9144000"/>
  <p:embeddedFontLst>
    <p:embeddedFont>
      <p:font typeface="Abadi" panose="020B0604020104020204" pitchFamily="34" charset="0"/>
      <p:regular r:id="rId7"/>
    </p:embeddedFont>
    <p:embeddedFont>
      <p:font typeface="Arial Black" panose="020B0A04020102020204" pitchFamily="34" charset="0"/>
      <p:bold r:id="rId8"/>
    </p:embeddedFont>
    <p:embeddedFont>
      <p:font typeface="Calibri" panose="020F0502020204030204" pitchFamily="34" charset="0"/>
      <p:regular r:id="rId9"/>
      <p:bold r:id="rId10"/>
      <p:italic r:id="rId11"/>
      <p:boldItalic r:id="rId12"/>
    </p:embeddedFont>
    <p:embeddedFont>
      <p:font typeface="Georgia" panose="02040502050405020303" pitchFamily="18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778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0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508961" y="1759372"/>
            <a:ext cx="14901530" cy="26221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575"/>
              </a:lnSpc>
            </a:pPr>
            <a:r>
              <a:rPr lang="en-US" sz="11500" dirty="0">
                <a:solidFill>
                  <a:srgbClr val="FFC000"/>
                </a:solidFill>
                <a:latin typeface="Arial Black" panose="020B0A04020102020204" pitchFamily="34" charset="0"/>
              </a:rPr>
              <a:t>JESÚS</a:t>
            </a:r>
          </a:p>
          <a:p>
            <a:pPr algn="ctr">
              <a:lnSpc>
                <a:spcPts val="10575"/>
              </a:lnSpc>
            </a:pPr>
            <a:r>
              <a:rPr lang="en-US" sz="7200" dirty="0">
                <a:solidFill>
                  <a:srgbClr val="FFC000"/>
                </a:solidFill>
                <a:latin typeface="Arial Black" panose="020B0A04020102020204" pitchFamily="34" charset="0"/>
              </a:rPr>
              <a:t>EL ANCLA DEL ALMA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990600" y="5864066"/>
            <a:ext cx="16611600" cy="270843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530225" indent="-530225" algn="ctr"/>
            <a:r>
              <a:rPr lang="es-MX" sz="4400" dirty="0"/>
              <a:t>“Tenemos como firme y segura ancla del alma una esperanza que penetra hasta detrás de la cortina del santuario, hasta donde Jesús, el precursor, entró por nosotros, llegando a ser sumo sacerdote para siempre, según el orden de Melquisedec” </a:t>
            </a:r>
            <a:r>
              <a:rPr lang="es-ES" sz="4400" dirty="0">
                <a:latin typeface="Abadi" panose="020B0604020202020204" pitchFamily="34" charset="0"/>
              </a:rPr>
              <a:t>(Hebreos 6:19, 20).</a:t>
            </a:r>
            <a:endParaRPr lang="en-US" sz="4400" spc="673" dirty="0">
              <a:solidFill>
                <a:srgbClr val="000000"/>
              </a:solidFill>
              <a:latin typeface="Abadi" panose="020B0604020202020204" pitchFamily="34" charset="0"/>
              <a:cs typeface="IBM Plex Sans Hebrew Text Bold" panose="020B0604020202020204" charset="-79"/>
            </a:endParaRPr>
          </a:p>
        </p:txBody>
      </p:sp>
      <p:sp>
        <p:nvSpPr>
          <p:cNvPr id="7" name="Doble onda 6">
            <a:extLst>
              <a:ext uri="{FF2B5EF4-FFF2-40B4-BE49-F238E27FC236}">
                <a16:creationId xmlns:a16="http://schemas.microsoft.com/office/drawing/2014/main" id="{4FE6EA2B-E361-4D97-8D0E-5ED265D587A7}"/>
              </a:ext>
            </a:extLst>
          </p:cNvPr>
          <p:cNvSpPr/>
          <p:nvPr/>
        </p:nvSpPr>
        <p:spPr>
          <a:xfrm>
            <a:off x="0" y="0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B15480E0-923F-4823-B4C6-95C4202F9313}"/>
              </a:ext>
            </a:extLst>
          </p:cNvPr>
          <p:cNvSpPr txBox="1"/>
          <p:nvPr/>
        </p:nvSpPr>
        <p:spPr>
          <a:xfrm>
            <a:off x="1508961" y="3162300"/>
            <a:ext cx="14901530" cy="2565574"/>
          </a:xfrm>
          <a:prstGeom prst="rect">
            <a:avLst/>
          </a:prstGeom>
        </p:spPr>
        <p:txBody>
          <a:bodyPr lIns="0" tIns="0" rIns="0" bIns="0" rtlCol="0" anchor="ctr">
            <a:spAutoFit/>
          </a:bodyPr>
          <a:lstStyle/>
          <a:p>
            <a:pPr algn="ctr">
              <a:lnSpc>
                <a:spcPts val="22602"/>
              </a:lnSpc>
            </a:pPr>
            <a:r>
              <a:rPr lang="en-US" sz="88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Lección</a:t>
            </a:r>
            <a:r>
              <a:rPr lang="en-US" sz="8800" dirty="0">
                <a:solidFill>
                  <a:schemeClr val="bg1"/>
                </a:solidFill>
                <a:latin typeface="Arial Black" panose="020B0A04020102020204" pitchFamily="34" charset="0"/>
              </a:rPr>
              <a:t> 7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C3198CA5-9970-41C8-B8C7-AECDD6D6780C}"/>
              </a:ext>
            </a:extLst>
          </p:cNvPr>
          <p:cNvSpPr/>
          <p:nvPr/>
        </p:nvSpPr>
        <p:spPr>
          <a:xfrm>
            <a:off x="0" y="8690876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/>
              <a:t>Bosquejo preparado por:</a:t>
            </a:r>
          </a:p>
          <a:p>
            <a:pPr algn="ctr"/>
            <a:r>
              <a:rPr lang="es-CR" dirty="0"/>
              <a:t>Dr. Franz Rios Flores</a:t>
            </a:r>
          </a:p>
          <a:p>
            <a:pPr algn="ctr"/>
            <a:r>
              <a:rPr lang="es-CR" dirty="0"/>
              <a:t>Ing. Dodanim Castillo Aráuz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143000" y="4056071"/>
            <a:ext cx="6571347" cy="2954655"/>
          </a:xfrm>
          <a:prstGeom prst="rect">
            <a:avLst/>
          </a:prstGeom>
          <a:ln>
            <a:noFill/>
          </a:ln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MX" sz="4800" b="1" i="0" baseline="30000" dirty="0">
                <a:solidFill>
                  <a:schemeClr val="bg1"/>
                </a:solidFill>
                <a:effectLst/>
                <a:latin typeface="system-ui"/>
              </a:rPr>
              <a:t> </a:t>
            </a:r>
            <a:r>
              <a:rPr lang="es-ES" sz="48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 “</a:t>
            </a:r>
            <a:r>
              <a:rPr lang="es-MX" sz="4800" b="0" i="0" dirty="0">
                <a:solidFill>
                  <a:schemeClr val="bg1"/>
                </a:solidFill>
                <a:effectLst/>
                <a:latin typeface="system-ui"/>
              </a:rPr>
              <a:t>La cual tenemos como </a:t>
            </a:r>
            <a:r>
              <a:rPr lang="es-MX" sz="4800" b="0" i="0" dirty="0">
                <a:solidFill>
                  <a:srgbClr val="FFC000"/>
                </a:solidFill>
                <a:effectLst/>
                <a:latin typeface="system-ui"/>
              </a:rPr>
              <a:t>segura y firme ancla del alma</a:t>
            </a:r>
            <a:r>
              <a:rPr lang="es-MX" sz="4800" b="0" i="0" dirty="0">
                <a:solidFill>
                  <a:schemeClr val="bg1"/>
                </a:solidFill>
                <a:effectLst/>
                <a:latin typeface="system-ui"/>
              </a:rPr>
              <a:t>, y que penetra hasta dentro del velo</a:t>
            </a:r>
            <a:r>
              <a:rPr lang="es-ES" sz="4800" b="0" i="0" dirty="0">
                <a:solidFill>
                  <a:schemeClr val="bg1"/>
                </a:solidFill>
                <a:effectLst/>
                <a:latin typeface="system-ui"/>
              </a:rPr>
              <a:t>”.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62050" y="3889084"/>
            <a:ext cx="9644950" cy="4924425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ancla es una especie de arpón que va sujeta a una cadena y se echa al fondo del mar o río para que la barca no vaya a la deriva.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debe ser nuestra </a:t>
            </a:r>
            <a:r>
              <a:rPr lang="es-CR" sz="40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ANCLA</a:t>
            </a: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que no vayamos a la deriva.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soportar todos las dificultades y pruebas tenemos que asirnos de Cristo.</a:t>
            </a:r>
            <a:endParaRPr lang="en-US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PRINCIPAL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143000" y="3138887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6:19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2404771" y="1230519"/>
            <a:ext cx="14054429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TENEMOS UN ANCLA SEGURA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25951" y="3164848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7816D05-B290-440E-BE10-20E7B4FFBD1E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7: JESÚS, EL ANCLA DEL ALMA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318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211352" y="3619500"/>
            <a:ext cx="7050697" cy="5416868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44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“</a:t>
            </a:r>
            <a:r>
              <a:rPr lang="es-MX" sz="4400" b="0" i="0" dirty="0">
                <a:solidFill>
                  <a:schemeClr val="bg1"/>
                </a:solidFill>
                <a:effectLst/>
                <a:latin typeface="system-ui"/>
              </a:rPr>
              <a:t>Porque es imposible que los que una vez fueron </a:t>
            </a:r>
            <a:r>
              <a:rPr lang="es-MX" sz="4400" b="0" i="0" dirty="0">
                <a:solidFill>
                  <a:srgbClr val="FFC000"/>
                </a:solidFill>
                <a:effectLst/>
                <a:latin typeface="system-ui"/>
              </a:rPr>
              <a:t>iluminados</a:t>
            </a:r>
            <a:r>
              <a:rPr lang="es-MX" sz="4400" b="0" i="0" dirty="0">
                <a:solidFill>
                  <a:schemeClr val="bg1"/>
                </a:solidFill>
                <a:effectLst/>
                <a:latin typeface="system-ui"/>
              </a:rPr>
              <a:t> y gustaron del don celestial, y fueron hechos </a:t>
            </a:r>
            <a:r>
              <a:rPr lang="es-MX" sz="4400" b="0" i="0" dirty="0">
                <a:solidFill>
                  <a:srgbClr val="FFC000"/>
                </a:solidFill>
                <a:effectLst/>
                <a:latin typeface="system-ui"/>
              </a:rPr>
              <a:t>partícipes del Espíritu Santo</a:t>
            </a:r>
            <a:r>
              <a:rPr lang="es-MX" sz="4400" b="0" i="0" dirty="0">
                <a:solidFill>
                  <a:schemeClr val="bg1"/>
                </a:solidFill>
                <a:effectLst/>
                <a:latin typeface="system-ui"/>
              </a:rPr>
              <a:t>, y asimismo gustaron de </a:t>
            </a:r>
            <a:r>
              <a:rPr lang="es-MX" sz="4400" b="0" i="0" dirty="0">
                <a:solidFill>
                  <a:srgbClr val="FFC000"/>
                </a:solidFill>
                <a:effectLst/>
                <a:latin typeface="system-ui"/>
              </a:rPr>
              <a:t>la buena palabra de Dios </a:t>
            </a:r>
            <a:r>
              <a:rPr lang="es-MX" sz="4400" b="0" i="0" dirty="0">
                <a:solidFill>
                  <a:schemeClr val="bg1"/>
                </a:solidFill>
                <a:effectLst/>
                <a:latin typeface="system-ui"/>
              </a:rPr>
              <a:t>y los poderes del siglo venidero”</a:t>
            </a:r>
            <a:endParaRPr lang="es-ES" sz="4400" dirty="0">
              <a:solidFill>
                <a:schemeClr val="bg1"/>
              </a:solidFill>
              <a:latin typeface="system-ui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458200" y="3931148"/>
            <a:ext cx="9143999" cy="4247317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Hemos recibido la revelación del plan de salvación.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Tenemos al Espíritu Santo como nuestro consolador.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Poseemos las Sagradas Escrituras para conducirnos a la salvación.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52717" y="357766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SECUNDARIA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690702" y="2933700"/>
            <a:ext cx="6571347" cy="5295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0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6:4-5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81000" y="1203520"/>
            <a:ext cx="17678400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MX" sz="6000" b="1" dirty="0">
                <a:solidFill>
                  <a:schemeClr val="bg1"/>
                </a:solidFill>
              </a:rPr>
              <a:t>T</a:t>
            </a:r>
            <a:r>
              <a:rPr lang="es-CR" sz="6000" b="1" dirty="0">
                <a:solidFill>
                  <a:schemeClr val="bg1"/>
                </a:solidFill>
              </a:rPr>
              <a:t>ENEMOS LUZ ABUNDANTE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30135" y="2933700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848AA3E-E730-4620-B510-176F7C4D045B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7: JESÚS, EL ANCLA DEL ALMA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57201" y="3695700"/>
            <a:ext cx="6172200" cy="4431983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MX" sz="3600" b="0" i="0" dirty="0">
                <a:solidFill>
                  <a:schemeClr val="bg1"/>
                </a:solidFill>
                <a:effectLst/>
                <a:latin typeface="system-ui"/>
              </a:rPr>
              <a:t>Porque si pecáremos </a:t>
            </a:r>
            <a:r>
              <a:rPr lang="es-MX" sz="3600" b="0" i="0" dirty="0">
                <a:solidFill>
                  <a:srgbClr val="FFC000"/>
                </a:solidFill>
                <a:effectLst/>
                <a:latin typeface="system-ui"/>
              </a:rPr>
              <a:t>voluntariamente</a:t>
            </a:r>
            <a:r>
              <a:rPr lang="es-MX" sz="3600" b="0" i="0" dirty="0">
                <a:solidFill>
                  <a:schemeClr val="bg1"/>
                </a:solidFill>
                <a:effectLst/>
                <a:latin typeface="system-ui"/>
              </a:rPr>
              <a:t> después de haber recibido el conocimiento de la verdad, ya no queda má</a:t>
            </a:r>
            <a:r>
              <a:rPr lang="es-MX" sz="3600" dirty="0">
                <a:solidFill>
                  <a:schemeClr val="bg1"/>
                </a:solidFill>
                <a:latin typeface="system-ui"/>
              </a:rPr>
              <a:t>s sacrificio por los pecados, sino una  horrenda expectación de juicio, y de hervor de fuego que ha de devorar a los adversarios</a:t>
            </a: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en-US" sz="3600" dirty="0">
              <a:solidFill>
                <a:schemeClr val="bg1"/>
              </a:solidFill>
              <a:latin typeface="system-ui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086600" y="3467100"/>
            <a:ext cx="10744200" cy="4739759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4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Es una advertencia para no caer en apostasía.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4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¿Cómo se peca voluntariamente?</a:t>
            </a:r>
          </a:p>
          <a:p>
            <a:pPr marL="900113" indent="-544513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s-MX" sz="4400" b="0" i="0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Pisotear al Hijo de Dios, </a:t>
            </a:r>
          </a:p>
          <a:p>
            <a:pPr marL="900113" indent="-544513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s-MX" sz="4400" dirty="0">
                <a:solidFill>
                  <a:schemeClr val="bg1"/>
                </a:solidFill>
                <a:latin typeface="Georgia" panose="02040502050405020303" pitchFamily="18" charset="0"/>
              </a:rPr>
              <a:t>T</a:t>
            </a:r>
            <a:r>
              <a:rPr lang="es-MX" sz="4400" b="0" i="0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ener por común la sangre del pacto por la cual ha sido santificado,</a:t>
            </a:r>
          </a:p>
          <a:p>
            <a:pPr marL="900113" indent="-544513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s-MX" sz="4400" dirty="0">
                <a:solidFill>
                  <a:schemeClr val="bg1"/>
                </a:solidFill>
                <a:latin typeface="Georgia" panose="02040502050405020303" pitchFamily="18" charset="0"/>
              </a:rPr>
              <a:t>U</a:t>
            </a:r>
            <a:r>
              <a:rPr lang="es-MX" sz="4400" b="0" i="0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ltrajar al Espíritu de gracia.</a:t>
            </a:r>
            <a:endParaRPr lang="es-CR" sz="4400" b="0" i="0" dirty="0">
              <a:solidFill>
                <a:schemeClr val="bg1"/>
              </a:solidFill>
              <a:effectLst/>
              <a:latin typeface="system-ui"/>
              <a:cs typeface="Arial" panose="020B0604020202020204" pitchFamily="34" charset="0"/>
            </a:endParaRPr>
          </a:p>
          <a:p>
            <a:pPr marL="450850" indent="-4508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400" b="0" i="0" dirty="0">
                <a:solidFill>
                  <a:schemeClr val="bg1"/>
                </a:solidFill>
                <a:effectLst/>
                <a:latin typeface="system-ui"/>
                <a:cs typeface="Arial" panose="020B0604020202020204" pitchFamily="34" charset="0"/>
              </a:rPr>
              <a:t>CONCLUSIÓN</a:t>
            </a:r>
            <a:r>
              <a:rPr lang="es-CR" sz="4400" b="0" i="0">
                <a:solidFill>
                  <a:schemeClr val="bg1"/>
                </a:solidFill>
                <a:effectLst/>
                <a:latin typeface="system-ui"/>
                <a:cs typeface="Arial" panose="020B0604020202020204" pitchFamily="34" charset="0"/>
              </a:rPr>
              <a:t>: </a:t>
            </a:r>
            <a:r>
              <a:rPr lang="es-CR" sz="4400" b="0" i="0">
                <a:solidFill>
                  <a:srgbClr val="FFC000"/>
                </a:solidFill>
                <a:effectLst/>
                <a:latin typeface="system-ui"/>
                <a:cs typeface="Arial" panose="020B0604020202020204" pitchFamily="34" charset="0"/>
              </a:rPr>
              <a:t>NO RECHAZAR </a:t>
            </a:r>
            <a:r>
              <a:rPr lang="es-CR" sz="4400" b="0" i="0" dirty="0">
                <a:solidFill>
                  <a:srgbClr val="FFC000"/>
                </a:solidFill>
                <a:effectLst/>
                <a:latin typeface="system-ui"/>
                <a:cs typeface="Arial" panose="020B0604020202020204" pitchFamily="34" charset="0"/>
              </a:rPr>
              <a:t>LA SALVACIÓ</a:t>
            </a:r>
            <a:r>
              <a:rPr lang="es-CR" sz="4400" dirty="0">
                <a:solidFill>
                  <a:srgbClr val="FFC000"/>
                </a:solidFill>
                <a:latin typeface="system-ui"/>
                <a:cs typeface="Arial" panose="020B0604020202020204" pitchFamily="34" charset="0"/>
              </a:rPr>
              <a:t>N</a:t>
            </a:r>
            <a:endParaRPr lang="es-MX" sz="4400" b="0" i="0" dirty="0">
              <a:solidFill>
                <a:srgbClr val="FFC000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876780" y="-38100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TEOLÓGICA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95726" y="2875203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>
                <a:solidFill>
                  <a:srgbClr val="FFC000"/>
                </a:solidFill>
                <a:latin typeface="Arial Black" panose="020B0A04020102020204" pitchFamily="34" charset="0"/>
              </a:rPr>
              <a:t>HEBREOS 10:26, 27.</a:t>
            </a:r>
            <a:endParaRPr lang="en-US" sz="3430" b="1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1981200" y="1136209"/>
            <a:ext cx="13472903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1" algn="ctr">
              <a:lnSpc>
                <a:spcPts val="14192"/>
              </a:lnSpc>
            </a:pPr>
            <a:r>
              <a:rPr lang="es-ES" sz="6000" b="1" dirty="0">
                <a:solidFill>
                  <a:schemeClr val="bg1"/>
                </a:solidFill>
              </a:rPr>
              <a:t>	</a:t>
            </a:r>
            <a:r>
              <a:rPr lang="es-CR" sz="6000" b="1" dirty="0">
                <a:solidFill>
                  <a:schemeClr val="bg1"/>
                </a:solidFill>
              </a:rPr>
              <a:t>¡NO PECAR VOLUNTARIAMENTE!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9144000" y="2781300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6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C9801581-DA6C-41D7-A3C0-B07A550C2834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7: JESÚS, EL ANCLA DEL ALMA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745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14400" y="3975016"/>
            <a:ext cx="6858000" cy="4308872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4000" b="0" i="0" dirty="0">
                <a:solidFill>
                  <a:schemeClr val="bg1"/>
                </a:solidFill>
                <a:effectLst/>
                <a:latin typeface="system-ui"/>
              </a:rPr>
              <a:t>“</a:t>
            </a:r>
            <a:r>
              <a:rPr lang="es-MX" sz="4000" dirty="0">
                <a:solidFill>
                  <a:schemeClr val="bg1"/>
                </a:solidFill>
              </a:rPr>
              <a:t>Tenemos como firme y segura ancla del alma una esperanza… hasta donde Jesús, el precursor, entró por nosotros, llegando a ser sumo sacerdote para siempre, según el orden de </a:t>
            </a:r>
            <a:r>
              <a:rPr lang="es-MX" sz="4000">
                <a:solidFill>
                  <a:schemeClr val="bg1"/>
                </a:solidFill>
              </a:rPr>
              <a:t>Melquisedec”</a:t>
            </a:r>
            <a:r>
              <a:rPr lang="es-ES" sz="4000">
                <a:solidFill>
                  <a:schemeClr val="bg1"/>
                </a:solidFill>
                <a:latin typeface="Abadi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  <a:latin typeface="system-ui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458200" y="3975016"/>
            <a:ext cx="8772835" cy="4739759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4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Jesús está en el Lugar Santísimo intercediendo por nuestros pecados.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4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Anclemos nuestra esperanza en Jesús, nuestro Salvador.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4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Siempre y todo el tiempo Jesús intercede para darnos salvación eterna.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PRAXIS O APLICACIÓN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690703" y="3115100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0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6:19-20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1912249" y="1130324"/>
            <a:ext cx="14775551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MX" sz="6000" b="1" dirty="0">
                <a:solidFill>
                  <a:schemeClr val="bg1"/>
                </a:solidFill>
              </a:rPr>
              <a:t>C</a:t>
            </a:r>
            <a:r>
              <a:rPr lang="es-CR" sz="6000" b="1" dirty="0">
                <a:solidFill>
                  <a:schemeClr val="bg1"/>
                </a:solidFill>
              </a:rPr>
              <a:t>ONFIEMOS EN NUESTRO SUMO SACERTOTE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30136" y="3115099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0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C3674CC4-96A6-49D1-9122-D6CB586F5EB6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7: JESÚS, EL ANCLA DEL ALMA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406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5439</TotalTime>
  <Words>466</Words>
  <Application>Microsoft Office PowerPoint</Application>
  <PresentationFormat>Personalizado</PresentationFormat>
  <Paragraphs>46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Calibri</vt:lpstr>
      <vt:lpstr>Georgia</vt:lpstr>
      <vt:lpstr>system-ui</vt:lpstr>
      <vt:lpstr>Wingdings</vt:lpstr>
      <vt:lpstr>Arial Black</vt:lpstr>
      <vt:lpstr>Arial</vt:lpstr>
      <vt:lpstr>Abadi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Lección 1</dc:title>
  <dc:creator>Dodanim Castillo</dc:creator>
  <cp:lastModifiedBy>Franz Rios</cp:lastModifiedBy>
  <cp:revision>30</cp:revision>
  <dcterms:created xsi:type="dcterms:W3CDTF">2006-08-16T00:00:00Z</dcterms:created>
  <dcterms:modified xsi:type="dcterms:W3CDTF">2022-02-09T01:50:50Z</dcterms:modified>
  <dc:identifier>DAEwZf7cn_s</dc:identifier>
</cp:coreProperties>
</file>