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99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219200" y="2189083"/>
            <a:ext cx="15195302" cy="26491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575"/>
              </a:lnSpc>
            </a:pPr>
            <a:r>
              <a:rPr lang="en-US" sz="9600" dirty="0">
                <a:solidFill>
                  <a:srgbClr val="FFC000"/>
                </a:solidFill>
                <a:latin typeface="Arial Black" panose="020B0A04020102020204" pitchFamily="34" charset="0"/>
              </a:rPr>
              <a:t>JESÚS</a:t>
            </a:r>
            <a:r>
              <a:rPr lang="en-US" sz="8000" dirty="0">
                <a:solidFill>
                  <a:srgbClr val="FFC000"/>
                </a:solidFill>
                <a:latin typeface="Arial Black" panose="020B0A04020102020204" pitchFamily="34" charset="0"/>
              </a:rPr>
              <a:t>, EL AUTOR Y CONSUMADOR DE LA FE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990600" y="6613430"/>
            <a:ext cx="16611600" cy="203132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530225" indent="-530225" algn="ctr"/>
            <a:r>
              <a:rPr lang="es-MX" sz="4400" dirty="0"/>
              <a:t>“</a:t>
            </a:r>
            <a:r>
              <a:rPr lang="es-ES" sz="4400" dirty="0"/>
              <a:t>Puestos los ojos en Jesús, el autor y consumador de la fe, el cual por el gozo puesto delante de él sufrió la cruz, menospreciando el oprobio, y se sentó a la diestra del trono de Dios</a:t>
            </a:r>
            <a:r>
              <a:rPr lang="es-MX" sz="4400" dirty="0"/>
              <a:t>” (</a:t>
            </a:r>
            <a:r>
              <a:rPr lang="es-MX" sz="4400" dirty="0" err="1"/>
              <a:t>Heb</a:t>
            </a:r>
            <a:r>
              <a:rPr lang="es-MX" sz="4400" dirty="0"/>
              <a:t> 12:2).</a:t>
            </a:r>
            <a:endParaRPr lang="en-US" sz="4400" spc="67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Doble onda 6">
            <a:extLst>
              <a:ext uri="{FF2B5EF4-FFF2-40B4-BE49-F238E27FC236}">
                <a16:creationId xmlns:a16="http://schemas.microsoft.com/office/drawing/2014/main" id="{4FE6EA2B-E361-4D97-8D0E-5ED265D587A7}"/>
              </a:ext>
            </a:extLst>
          </p:cNvPr>
          <p:cNvSpPr/>
          <p:nvPr/>
        </p:nvSpPr>
        <p:spPr>
          <a:xfrm>
            <a:off x="0" y="0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B15480E0-923F-4823-B4C6-95C4202F9313}"/>
              </a:ext>
            </a:extLst>
          </p:cNvPr>
          <p:cNvSpPr txBox="1"/>
          <p:nvPr/>
        </p:nvSpPr>
        <p:spPr>
          <a:xfrm>
            <a:off x="1508961" y="3854884"/>
            <a:ext cx="14901530" cy="2565574"/>
          </a:xfrm>
          <a:prstGeom prst="rect">
            <a:avLst/>
          </a:prstGeom>
        </p:spPr>
        <p:txBody>
          <a:bodyPr lIns="0" tIns="0" rIns="0" bIns="0" rtlCol="0" anchor="ctr">
            <a:spAutoFit/>
          </a:bodyPr>
          <a:lstStyle/>
          <a:p>
            <a:pPr algn="ctr">
              <a:lnSpc>
                <a:spcPts val="22602"/>
              </a:lnSpc>
            </a:pPr>
            <a:r>
              <a:rPr lang="en-US" sz="88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Lección</a:t>
            </a:r>
            <a:r>
              <a:rPr lang="en-US" sz="8800" dirty="0">
                <a:solidFill>
                  <a:schemeClr val="bg1"/>
                </a:solidFill>
                <a:latin typeface="Arial Black" panose="020B0A04020102020204" pitchFamily="34" charset="0"/>
              </a:rPr>
              <a:t> 11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C3198CA5-9970-41C8-B8C7-AECDD6D6780C}"/>
              </a:ext>
            </a:extLst>
          </p:cNvPr>
          <p:cNvSpPr/>
          <p:nvPr/>
        </p:nvSpPr>
        <p:spPr>
          <a:xfrm>
            <a:off x="0" y="8690876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/>
              <a:t>Bosquejo preparado por:</a:t>
            </a:r>
          </a:p>
          <a:p>
            <a:pPr algn="ctr"/>
            <a:r>
              <a:rPr lang="es-CR" dirty="0"/>
              <a:t>Dr. Franz Rios Flores</a:t>
            </a:r>
          </a:p>
          <a:p>
            <a:pPr algn="ctr"/>
            <a:r>
              <a:rPr lang="es-CR" dirty="0"/>
              <a:t>Ing. Dodanim Castillo Aráuz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43000" y="4056071"/>
            <a:ext cx="6571347" cy="4955203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sz="4600" b="1" i="0" baseline="30000" dirty="0">
                <a:solidFill>
                  <a:schemeClr val="bg1"/>
                </a:solidFill>
                <a:effectLst/>
              </a:rPr>
              <a:t> </a:t>
            </a:r>
            <a:r>
              <a:rPr lang="es-ES" sz="46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es-MX" sz="4600" dirty="0">
                <a:solidFill>
                  <a:schemeClr val="bg1"/>
                </a:solidFill>
                <a:cs typeface="Arial" panose="020B0604020202020204" pitchFamily="34" charset="0"/>
              </a:rPr>
              <a:t>“</a:t>
            </a:r>
            <a:r>
              <a:rPr lang="es-ES" sz="4600" dirty="0">
                <a:solidFill>
                  <a:schemeClr val="bg1"/>
                </a:solidFill>
                <a:cs typeface="Arial" panose="020B0604020202020204" pitchFamily="34" charset="0"/>
              </a:rPr>
              <a:t>Puestos los ojos en Jesús, </a:t>
            </a:r>
            <a:r>
              <a:rPr lang="es-ES" sz="4600" b="1" dirty="0">
                <a:solidFill>
                  <a:srgbClr val="FFC000"/>
                </a:solidFill>
                <a:cs typeface="Arial" panose="020B0604020202020204" pitchFamily="34" charset="0"/>
              </a:rPr>
              <a:t>el autor y consumador de la fe</a:t>
            </a:r>
            <a:r>
              <a:rPr lang="es-ES" sz="4600" dirty="0">
                <a:solidFill>
                  <a:schemeClr val="bg1"/>
                </a:solidFill>
                <a:cs typeface="Arial" panose="020B0604020202020204" pitchFamily="34" charset="0"/>
              </a:rPr>
              <a:t>, el cual por el gozo puesto delante de él sufrió la cruz, menospreciando el oprobio, y se sentó a la diestra del trono de Dios</a:t>
            </a:r>
            <a:r>
              <a:rPr lang="es-MX" sz="4600" b="0" i="0" dirty="0">
                <a:solidFill>
                  <a:schemeClr val="bg1"/>
                </a:solidFill>
                <a:effectLst/>
              </a:rPr>
              <a:t>”.</a:t>
            </a:r>
            <a:endParaRPr lang="en-US" sz="46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153400" y="3707904"/>
            <a:ext cx="9601200" cy="4632037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3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Fijar nuestra mirada en Jesús. Cuando dejamos de mirar a Cristo, nos hundimos como Pedro.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3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es el autor de nuestra fe, es el originador.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3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es el consumador, porque COMPLETA el trabajo de la fe.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PRINCIPAL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19200" y="3244995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12:2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2404771" y="1230519"/>
            <a:ext cx="14054429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JESÚS, AUTOR Y CONSUMADOR DE LA FE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686800" y="3191715"/>
            <a:ext cx="6342747" cy="542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7816D05-B290-440E-BE10-20E7B4FFBD1E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11: JESÚS EL AUTOR Y CONSUMADOR DE LA FE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318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0" y="3898380"/>
            <a:ext cx="6705600" cy="4924425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Conforme a la fe murieron todos estos </a:t>
            </a:r>
            <a:r>
              <a:rPr lang="es-ES" sz="4000" b="1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 haber recibido lo prometido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sino </a:t>
            </a:r>
            <a:r>
              <a:rPr lang="es-ES" sz="4000" b="1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mirándolo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 lejos, y </a:t>
            </a:r>
            <a:r>
              <a:rPr lang="es-ES" sz="4000" b="1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creyéndolo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y </a:t>
            </a:r>
            <a:r>
              <a:rPr lang="es-ES" sz="4000" b="1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saludándolo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y </a:t>
            </a:r>
            <a:r>
              <a:rPr lang="es-ES" sz="4000" b="1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confesando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que eran extranjeros y peregrinos sobre la tierra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es-E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29600" y="3525963"/>
            <a:ext cx="9340150" cy="5539978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Abraham creyó en las promesas de Dios, incluso la resurrección.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Moisés rehusó la recompensa terrenal, prefiriendo el galardón celestial -invisible.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 una invitación a mirar, creer, saludar y confesar las promesas futuras de Dios, aunque no se reciban en este mundo, sino en el venidero.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52717" y="357766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SECUNDARIA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451026" y="3066919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11:13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81000" y="1203520"/>
            <a:ext cx="176784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MX" sz="6000" b="1" dirty="0">
                <a:solidFill>
                  <a:schemeClr val="bg1"/>
                </a:solidFill>
              </a:rPr>
              <a:t>UNA FE PUESTA EN EL GALARDÓN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839873" y="3004468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4223DB2-2A8D-4415-82BC-1E6362126BDC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11: JESÚS EL AUTOR Y CONSUMADOR DE LA FE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19200" y="4013883"/>
            <a:ext cx="6172200" cy="3231654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200" dirty="0">
                <a:solidFill>
                  <a:schemeClr val="bg1"/>
                </a:solidFill>
                <a:cs typeface="Arial" panose="020B0604020202020204" pitchFamily="34" charset="0"/>
              </a:rPr>
              <a:t>“</a:t>
            </a:r>
            <a:r>
              <a:rPr lang="es-ES" sz="4200" b="0" i="0" dirty="0">
                <a:solidFill>
                  <a:schemeClr val="bg1"/>
                </a:solidFill>
                <a:effectLst/>
              </a:rPr>
              <a:t>Por la fe </a:t>
            </a:r>
            <a:r>
              <a:rPr lang="es-ES" sz="4200" b="0" i="0" dirty="0" err="1">
                <a:solidFill>
                  <a:schemeClr val="bg1"/>
                </a:solidFill>
                <a:effectLst/>
              </a:rPr>
              <a:t>Rahab</a:t>
            </a:r>
            <a:r>
              <a:rPr lang="es-ES" sz="4200" b="0" i="0" dirty="0">
                <a:solidFill>
                  <a:schemeClr val="bg1"/>
                </a:solidFill>
                <a:effectLst/>
              </a:rPr>
              <a:t> la ramera </a:t>
            </a:r>
            <a:r>
              <a:rPr lang="es-ES" sz="4200" b="1" i="0" dirty="0">
                <a:solidFill>
                  <a:schemeClr val="bg1"/>
                </a:solidFill>
                <a:effectLst/>
              </a:rPr>
              <a:t>no pereció </a:t>
            </a:r>
            <a:r>
              <a:rPr lang="es-ES" sz="4200" b="0" i="0" dirty="0">
                <a:solidFill>
                  <a:schemeClr val="bg1"/>
                </a:solidFill>
                <a:effectLst/>
              </a:rPr>
              <a:t>juntamente con los desobedientes, </a:t>
            </a:r>
            <a:r>
              <a:rPr lang="es-ES" sz="4200" b="1" i="0" dirty="0">
                <a:solidFill>
                  <a:srgbClr val="FFC000"/>
                </a:solidFill>
                <a:effectLst/>
              </a:rPr>
              <a:t>habiendo recibido a los espías en paz</a:t>
            </a:r>
            <a:r>
              <a:rPr lang="es-ES" sz="4200" dirty="0">
                <a:solidFill>
                  <a:schemeClr val="bg1"/>
                </a:solidFill>
                <a:cs typeface="Arial" panose="020B0604020202020204" pitchFamily="34" charset="0"/>
              </a:rPr>
              <a:t>”.</a:t>
            </a:r>
            <a:endParaRPr lang="en-US" sz="42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29600" y="3812577"/>
            <a:ext cx="9601200" cy="4678204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la lista de los héroes de la fe se mencionan dos mujeres: Sara y </a:t>
            </a:r>
            <a:r>
              <a:rPr lang="es-ES" sz="3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Rahab</a:t>
            </a: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 por creer que Dios tenía poder para hacerla concebir a pesar de la edad-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Rahab</a:t>
            </a: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aunque era pagana, aceptó al Dios de Israel. Dios no toma en cuenta la vida pasada, sino la fe cuando se conoce a Dios y se abandona la vida pasada.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-38100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TEMA TEOLÓGICO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35242" y="3015791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11:31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609600" y="898694"/>
            <a:ext cx="170688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1"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CREER SIN VER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717651" y="3015791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C674284-CD93-45B5-B497-1059F0C55EA9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11: JESÚS EL AUTOR Y CONSUMADOR DE LA FE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745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0" y="3975016"/>
            <a:ext cx="6858000" cy="4062651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sz="4400" dirty="0">
                <a:solidFill>
                  <a:schemeClr val="bg1"/>
                </a:solidFill>
                <a:cs typeface="Arial" panose="020B0604020202020204" pitchFamily="34" charset="0"/>
              </a:rPr>
              <a:t>“</a:t>
            </a:r>
            <a:r>
              <a:rPr lang="es-ES" sz="4400" dirty="0">
                <a:solidFill>
                  <a:schemeClr val="bg1"/>
                </a:solidFill>
                <a:cs typeface="Arial" panose="020B0604020202020204" pitchFamily="34" charset="0"/>
              </a:rPr>
              <a:t>Porque aún un poquito,</a:t>
            </a:r>
          </a:p>
          <a:p>
            <a:pPr algn="ctr">
              <a:spcBef>
                <a:spcPct val="0"/>
              </a:spcBef>
            </a:pPr>
            <a:r>
              <a:rPr lang="es-ES" sz="4400" dirty="0">
                <a:solidFill>
                  <a:schemeClr val="bg1"/>
                </a:solidFill>
                <a:cs typeface="Arial" panose="020B0604020202020204" pitchFamily="34" charset="0"/>
              </a:rPr>
              <a:t>Y el que ha de venir vendrá, y no tardará.</a:t>
            </a:r>
          </a:p>
          <a:p>
            <a:pPr algn="ctr">
              <a:spcBef>
                <a:spcPct val="0"/>
              </a:spcBef>
            </a:pPr>
            <a:r>
              <a:rPr lang="es-ES" sz="4400" b="1" dirty="0">
                <a:solidFill>
                  <a:srgbClr val="FFC000"/>
                </a:solidFill>
                <a:cs typeface="Arial" panose="020B0604020202020204" pitchFamily="34" charset="0"/>
              </a:rPr>
              <a:t>Mas el justo vivirá por fe</a:t>
            </a:r>
            <a:r>
              <a:rPr lang="es-ES" sz="4400" b="1" dirty="0">
                <a:solidFill>
                  <a:schemeClr val="bg1"/>
                </a:solidFill>
                <a:cs typeface="Arial" panose="020B0604020202020204" pitchFamily="34" charset="0"/>
              </a:rPr>
              <a:t>;</a:t>
            </a:r>
          </a:p>
          <a:p>
            <a:pPr algn="ctr">
              <a:spcBef>
                <a:spcPct val="0"/>
              </a:spcBef>
            </a:pPr>
            <a:r>
              <a:rPr lang="es-ES" sz="4400" dirty="0">
                <a:solidFill>
                  <a:schemeClr val="bg1"/>
                </a:solidFill>
                <a:cs typeface="Arial" panose="020B0604020202020204" pitchFamily="34" charset="0"/>
              </a:rPr>
              <a:t>Y si retrocediere, no agradará a mi alma</a:t>
            </a:r>
            <a:r>
              <a:rPr lang="es-MX" sz="4400" b="0" i="0" dirty="0">
                <a:solidFill>
                  <a:schemeClr val="bg1"/>
                </a:solidFill>
                <a:effectLst/>
                <a:cs typeface="Arial" panose="020B0604020202020204" pitchFamily="34" charset="0"/>
              </a:rPr>
              <a:t>”.</a:t>
            </a:r>
            <a:endParaRPr lang="en-US" sz="40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62050" y="3975016"/>
            <a:ext cx="8968985" cy="4924425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Tener paciencia, para perseverar, reteniendo la fe.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Dios es fiel a sus promesas.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fidelidad de Dios produce como resultado, nuestra fe.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“vendrá” dentro de “un poquito”, y “no tardará”; vivamos por fe hasta el fin.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PRAXIS O APLICACIÓN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01053" y="3010325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10:37-38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1090863" y="1178759"/>
            <a:ext cx="161544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LLAMADOS A VIVIR POR FE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686800" y="3033919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066F726-60D3-42B8-835A-B9D89D7C1D32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11: JESÚS EL AUTOR Y CONSUMADOR DE LA FE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06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5722</TotalTime>
  <Words>517</Words>
  <Application>Microsoft Office PowerPoint</Application>
  <PresentationFormat>Personalizado</PresentationFormat>
  <Paragraphs>46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 Black</vt:lpstr>
      <vt:lpstr>Calibri</vt:lpstr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Lección 1</dc:title>
  <dc:creator>Dodanim Castillo</dc:creator>
  <cp:lastModifiedBy>Franz Rios</cp:lastModifiedBy>
  <cp:revision>37</cp:revision>
  <dcterms:created xsi:type="dcterms:W3CDTF">2006-08-16T00:00:00Z</dcterms:created>
  <dcterms:modified xsi:type="dcterms:W3CDTF">2022-03-08T19:48:17Z</dcterms:modified>
  <dc:identifier>DAEwZf7cn_s</dc:identifier>
</cp:coreProperties>
</file>