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sldIdLst>
    <p:sldId id="261" r:id="rId3"/>
    <p:sldId id="257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z Rios" userId="11360a9a-973a-4a53-9e4f-6930a6f815bd" providerId="ADAL" clId="{591C7AB3-0114-41B7-B2F5-9287E023404C}"/>
    <pc:docChg chg="custSel modSld">
      <pc:chgData name="Franz Rios" userId="11360a9a-973a-4a53-9e4f-6930a6f815bd" providerId="ADAL" clId="{591C7AB3-0114-41B7-B2F5-9287E023404C}" dt="2022-04-05T21:27:18.596" v="274" actId="20577"/>
      <pc:docMkLst>
        <pc:docMk/>
      </pc:docMkLst>
      <pc:sldChg chg="modSp mod">
        <pc:chgData name="Franz Rios" userId="11360a9a-973a-4a53-9e4f-6930a6f815bd" providerId="ADAL" clId="{591C7AB3-0114-41B7-B2F5-9287E023404C}" dt="2022-04-05T21:25:19.490" v="149" actId="6549"/>
        <pc:sldMkLst>
          <pc:docMk/>
          <pc:sldMk cId="1437161812" sldId="257"/>
        </pc:sldMkLst>
        <pc:spChg chg="mod">
          <ac:chgData name="Franz Rios" userId="11360a9a-973a-4a53-9e4f-6930a6f815bd" providerId="ADAL" clId="{591C7AB3-0114-41B7-B2F5-9287E023404C}" dt="2022-04-05T21:25:19.490" v="149" actId="6549"/>
          <ac:spMkLst>
            <pc:docMk/>
            <pc:sldMk cId="1437161812" sldId="257"/>
            <ac:spMk id="7" creationId="{777AEE65-CA5A-47C9-8730-BADB6AEAAF22}"/>
          </ac:spMkLst>
        </pc:spChg>
      </pc:sldChg>
      <pc:sldChg chg="modSp mod">
        <pc:chgData name="Franz Rios" userId="11360a9a-973a-4a53-9e4f-6930a6f815bd" providerId="ADAL" clId="{591C7AB3-0114-41B7-B2F5-9287E023404C}" dt="2022-04-05T21:27:18.596" v="274" actId="20577"/>
        <pc:sldMkLst>
          <pc:docMk/>
          <pc:sldMk cId="1941190940" sldId="263"/>
        </pc:sldMkLst>
        <pc:spChg chg="mod">
          <ac:chgData name="Franz Rios" userId="11360a9a-973a-4a53-9e4f-6930a6f815bd" providerId="ADAL" clId="{591C7AB3-0114-41B7-B2F5-9287E023404C}" dt="2022-04-05T21:27:18.596" v="274" actId="20577"/>
          <ac:spMkLst>
            <pc:docMk/>
            <pc:sldMk cId="1941190940" sldId="263"/>
            <ac:spMk id="5" creationId="{23DE1F71-B5D9-42D7-BCF9-993F3A20BD78}"/>
          </ac:spMkLst>
        </pc:spChg>
      </pc:sldChg>
      <pc:sldChg chg="modSp mod">
        <pc:chgData name="Franz Rios" userId="11360a9a-973a-4a53-9e4f-6930a6f815bd" providerId="ADAL" clId="{591C7AB3-0114-41B7-B2F5-9287E023404C}" dt="2022-04-05T21:27:06.312" v="272" actId="27636"/>
        <pc:sldMkLst>
          <pc:docMk/>
          <pc:sldMk cId="733603187" sldId="264"/>
        </pc:sldMkLst>
        <pc:spChg chg="mod">
          <ac:chgData name="Franz Rios" userId="11360a9a-973a-4a53-9e4f-6930a6f815bd" providerId="ADAL" clId="{591C7AB3-0114-41B7-B2F5-9287E023404C}" dt="2022-04-05T21:27:06.312" v="272" actId="27636"/>
          <ac:spMkLst>
            <pc:docMk/>
            <pc:sldMk cId="733603187" sldId="264"/>
            <ac:spMk id="7" creationId="{777AEE65-CA5A-47C9-8730-BADB6AEAAF2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704633B6-F1EB-4545-AF9B-8C36832D5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" y="791754"/>
            <a:ext cx="2531677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D30C16C-E9A7-4E5D-A11A-0BE3451AFF0E}"/>
              </a:ext>
            </a:extLst>
          </p:cNvPr>
          <p:cNvSpPr txBox="1"/>
          <p:nvPr userDrawn="1"/>
        </p:nvSpPr>
        <p:spPr>
          <a:xfrm>
            <a:off x="62900" y="5622113"/>
            <a:ext cx="2531677" cy="95410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R" sz="2400" dirty="0">
                <a:solidFill>
                  <a:schemeClr val="bg1"/>
                </a:solidFill>
              </a:rPr>
              <a:t>LECCIÓN 1:</a:t>
            </a:r>
          </a:p>
          <a:p>
            <a:pPr algn="ctr"/>
            <a:r>
              <a:rPr lang="es-CR" sz="3200" dirty="0">
                <a:solidFill>
                  <a:schemeClr val="bg1"/>
                </a:solidFill>
              </a:rPr>
              <a:t>LA CREACIÓN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ítulo 14">
            <a:extLst>
              <a:ext uri="{FF2B5EF4-FFF2-40B4-BE49-F238E27FC236}">
                <a16:creationId xmlns:a16="http://schemas.microsoft.com/office/drawing/2014/main" id="{B3AF3F5F-AF13-4FB5-8713-3F1642868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118267"/>
            <a:ext cx="8858250" cy="132556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0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268F3-2544-414F-829F-D92A2F75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5EA8C-3674-42B3-A7DE-0035482A5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C56823-C124-4DDB-8A61-9E0D1565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D2E53B-D2A5-4E46-89F4-2AEC0235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7965D8-891E-49E1-99A0-07E819C4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63BB3A-942C-4F67-986F-AA9A548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17EEA-C6AC-477E-A518-64A226FA7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26B67E-15A8-4D76-AB03-F62288ACD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F26DD2-1B94-4419-84E8-C91500AC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4AE7C8-564F-4E53-88AB-DBE288588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9E7ABE-BFDB-40ED-89E6-1B4F5B45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D7A7E5-210B-4A3A-97CB-F7C895071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015423-28CD-4AAF-8779-C8B5333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2A5FE2-5B57-4580-A9F8-EDB4C338D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602833-0EFC-4FA3-B543-8FEAB96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18B80F-842E-4FAC-A5DC-AC47403B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FBF3-25C3-4EB0-B888-E1B8087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4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A8A274-4554-4412-BF5A-F7B8B4B5E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F6EB97-E3DA-42B9-ACCF-D81F4B931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59107-D5DD-4B0E-A89F-F24560DA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C4EDB4-50A4-4648-9802-E7B0AAC83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F556D-A515-4178-9AB8-BF3B96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FD3CF-1DE8-4B77-A33A-CCB938ACF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7013" y="134937"/>
            <a:ext cx="10515600" cy="823913"/>
          </a:xfrm>
        </p:spPr>
        <p:txBody>
          <a:bodyPr/>
          <a:lstStyle>
            <a:lvl1pPr algn="ctr">
              <a:defRPr>
                <a:solidFill>
                  <a:schemeClr val="accent4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03B593-9D9A-41E3-9C54-2098C4286D6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52724" y="2024063"/>
            <a:ext cx="3902075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B24A55-B9A9-4B2D-8107-97A19BD26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3038475"/>
            <a:ext cx="3852862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C91D72-088D-4FB5-8C14-2A9FCBED542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29425" y="2024063"/>
            <a:ext cx="5183188" cy="823912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FFC000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D53592-DB91-4162-85FA-251B9CD6A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0212" y="30384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400A6C50-24A6-4A1A-B3BD-881F6934C3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3350" y="5619750"/>
            <a:ext cx="2532063" cy="1103313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rgbClr val="FFC000"/>
                </a:solidFill>
              </a:defRPr>
            </a:lvl2pPr>
            <a:lvl3pPr marL="914400" indent="0" algn="ctr">
              <a:buNone/>
              <a:defRPr>
                <a:solidFill>
                  <a:srgbClr val="FFC000"/>
                </a:solidFill>
              </a:defRPr>
            </a:lvl3pPr>
            <a:lvl4pPr marL="1371600" indent="0" algn="ctr">
              <a:buNone/>
              <a:defRPr>
                <a:solidFill>
                  <a:srgbClr val="FFC000"/>
                </a:solidFill>
              </a:defRPr>
            </a:lvl4pPr>
            <a:lvl5pPr marL="1828800" indent="0" algn="ctr">
              <a:buNone/>
              <a:defRPr>
                <a:solidFill>
                  <a:srgbClr val="FFC000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1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03A0B0-63EC-414B-8703-D76E7E6A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E981-1BFC-457B-BEE3-F5B195B40DC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13F2038-E00D-405F-980D-0FD83B5ED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0A3D34-FD46-46D9-AEEE-723563FB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4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7059F-6977-416C-A15C-BCBBD2315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5E355F-A890-4365-80EF-3BD5759C5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182E1F-9995-436F-B325-5E3A564F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E41D2-AC2C-43AD-B27F-D7C6EB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C16CB8-96A6-437D-8DFF-84BE1A85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47BE4B-8319-48A9-B4D8-21884DAFA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58D4C3-4B61-41E3-8F09-34238FD6C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5F72AF-B1AC-45E9-8D46-EB5C9845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460CA7-74ED-4A80-A9F0-1FD38F6E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7317E7-26CB-4E40-BF73-59492BF8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CBAE5F-A1A6-4B87-95A9-74962D37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A69544-9C7C-4459-8A3A-416496BB7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C33F75-F7F9-4B04-8CC5-53ACC3C51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4870E3-2D7E-43E6-A229-7C18FF7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2179AF-9FD2-4DF2-B174-0034DBA7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0F882-2818-465E-AE01-BFFE3571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A6E213-A0B0-4547-9D86-615D483FD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A69770-5CF6-4767-AA8A-A9E9983EC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F0903D-5D0D-4D16-9E5D-39D3C8B7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2375CDD-EEF4-4B4C-B67C-01F0EA0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39C76-3DDF-4B3B-B675-6D7C0F7A5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8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E0CCDA-D090-4498-92B6-06DDF712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3DD19-F6CF-456F-9800-9ED0153D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905DAB0-EB1D-4F60-8D70-47E7F3A3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793649B-9672-4156-8C3E-41455970D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B70A82E-C4BC-48BE-A378-776FEFF9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C3507A-E590-42BB-AB5E-A9E0DE50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BA5809-93A4-42DF-A168-7033AF0AF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53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1C5F98-D119-4546-B43F-029DAEC8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4C58F-60CE-485B-A18A-5D3FD9FA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3368D2-75D9-42A9-9813-F35947053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E981-1BFC-457B-BEE3-F5B195B40DCE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BA56A-E8FA-4D6E-A150-E5060907E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107FF5-11D8-4BA2-944E-2320BE439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08CA0-60CE-4E8F-96CD-F2F6BF22804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1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EBA4B7D-BFFB-4AE1-8232-7E63473C7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9D3A90-207F-41F5-9BCA-AFF239DAA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4D5952-7C84-42B5-AE09-9AF3779709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62D0B-91BC-463A-BDA5-CD2EE610D865}" type="datetimeFigureOut">
              <a:rPr lang="en-US" smtClean="0"/>
              <a:t>4/5/2022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C883A5-558E-4291-A08C-5F096C340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06FFED-8367-4BA9-BACB-62233D1D8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E01D-C20E-428C-9D0E-86710B79F4A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7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>
            <a:extLst>
              <a:ext uri="{FF2B5EF4-FFF2-40B4-BE49-F238E27FC236}">
                <a16:creationId xmlns:a16="http://schemas.microsoft.com/office/drawing/2014/main" id="{FF831FFB-0DF9-4671-A826-4F6EB20B813B}"/>
              </a:ext>
            </a:extLst>
          </p:cNvPr>
          <p:cNvSpPr txBox="1"/>
          <p:nvPr/>
        </p:nvSpPr>
        <p:spPr>
          <a:xfrm>
            <a:off x="0" y="1474733"/>
            <a:ext cx="7696200" cy="11514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5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E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LA CAÍDA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5621C5D-2A28-4457-A463-EDBB434C79B5}"/>
              </a:ext>
            </a:extLst>
          </p:cNvPr>
          <p:cNvSpPr txBox="1"/>
          <p:nvPr/>
        </p:nvSpPr>
        <p:spPr>
          <a:xfrm>
            <a:off x="571500" y="381739"/>
            <a:ext cx="6553201" cy="877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99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LECCIÓN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87553-735E-4429-B170-793033D810CE}"/>
              </a:ext>
            </a:extLst>
          </p:cNvPr>
          <p:cNvSpPr txBox="1"/>
          <p:nvPr/>
        </p:nvSpPr>
        <p:spPr>
          <a:xfrm>
            <a:off x="429986" y="2923748"/>
            <a:ext cx="6721929" cy="261610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“Y pondré enemistad entre ti y la mujer, y entre tu simiente y la simiente suya; ésta te herirá en la cabeza, y tú le herirás en el calcañar” (Génesis 3:15).</a:t>
            </a:r>
            <a:endParaRPr kumimoji="0" lang="en-US" sz="3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FB3B1138-B621-4ADA-BBDF-57ACD1E70DE5}"/>
              </a:ext>
            </a:extLst>
          </p:cNvPr>
          <p:cNvSpPr txBox="1"/>
          <p:nvPr/>
        </p:nvSpPr>
        <p:spPr>
          <a:xfrm>
            <a:off x="1796142" y="5993279"/>
            <a:ext cx="4103913" cy="64633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Bosquejo preparado por:</a:t>
            </a:r>
            <a:b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Dr. Franz Ríos Flores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 Dodanim Castillo Aráuz</a:t>
            </a:r>
            <a:endParaRPr kumimoji="0" lang="en-US" sz="1400" b="0" i="0" u="none" strike="noStrike" kern="1200" cap="none" spc="67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 descr="Lección Escuela Sabática 2do trimestre 2022 – El Génesis – Abril-Junio">
            <a:extLst>
              <a:ext uri="{FF2B5EF4-FFF2-40B4-BE49-F238E27FC236}">
                <a16:creationId xmlns:a16="http://schemas.microsoft.com/office/drawing/2014/main" id="{91EA8A04-F598-4FA4-98EE-1D3401E2A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1" y="55179"/>
            <a:ext cx="46100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212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PRINCIPAL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1" y="2117327"/>
            <a:ext cx="3401756" cy="823912"/>
          </a:xfrm>
        </p:spPr>
        <p:txBody>
          <a:bodyPr>
            <a:normAutofit/>
          </a:bodyPr>
          <a:lstStyle/>
          <a:p>
            <a:r>
              <a:rPr lang="es-CR" sz="3200" dirty="0"/>
              <a:t>GÉNESIS 3:6</a:t>
            </a:r>
            <a:endParaRPr lang="en-US" sz="32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Y vio la mujer que el árbol era bueno para comer, y que era agradable a los ojos, y árbol codiciable para alcanzar la sabiduría; y </a:t>
            </a:r>
            <a:r>
              <a:rPr lang="es-ES" sz="4800" dirty="0">
                <a:solidFill>
                  <a:srgbClr val="FFC000"/>
                </a:solidFill>
              </a:rPr>
              <a:t>tomó de su fruto, y comió</a:t>
            </a:r>
            <a:r>
              <a:rPr lang="es-ES" sz="4800" dirty="0"/>
              <a:t>; y </a:t>
            </a:r>
            <a:r>
              <a:rPr lang="es-ES" sz="4800" dirty="0">
                <a:solidFill>
                  <a:srgbClr val="FFC000"/>
                </a:solidFill>
              </a:rPr>
              <a:t>dio también a su marido</a:t>
            </a:r>
            <a:r>
              <a:rPr lang="es-ES" sz="4800" dirty="0"/>
              <a:t>, el cual comió así como ella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dirty="0"/>
              <a:t>Aparece primer comentarista: “¿Con que Dios os ha dicho…?”.</a:t>
            </a:r>
          </a:p>
          <a:p>
            <a:r>
              <a:rPr lang="es-CR" dirty="0"/>
              <a:t>Vio que “era bueno para alcanzar la sabiduría”. Eva desconfió de Dios y creyó en el engaño de </a:t>
            </a:r>
            <a:r>
              <a:rPr lang="es-CR" dirty="0" err="1"/>
              <a:t>Sataná</a:t>
            </a:r>
            <a:r>
              <a:rPr lang="es-CR" dirty="0"/>
              <a:t>.</a:t>
            </a:r>
          </a:p>
          <a:p>
            <a:r>
              <a:rPr lang="es-CR" dirty="0"/>
              <a:t>Comió y dio a su marido, el pecado se comparte con otros.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>
                <a:solidFill>
                  <a:schemeClr val="bg1"/>
                </a:solidFill>
              </a:rPr>
              <a:t>LA CAÍDA DEL SER HUMANO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6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/>
              <a:t>VERDAD SECUNDARIA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3:8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Y oyeron la voz de Jehová Dios que se paseaba en el huerto, al aire del día; y el hombre y su mujer </a:t>
            </a:r>
            <a:r>
              <a:rPr lang="es-ES" sz="4800" b="1" dirty="0">
                <a:solidFill>
                  <a:srgbClr val="FFC000"/>
                </a:solidFill>
              </a:rPr>
              <a:t>se escondieron </a:t>
            </a:r>
            <a:r>
              <a:rPr lang="es-ES" sz="4800" dirty="0"/>
              <a:t>de la presencia de Jehová Dios entre los árboles del huerto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dirty="0"/>
              <a:t>Al perder sus vestiduras de gloria, se sintieron desnudos – la imagen de Dios fue afectada.</a:t>
            </a:r>
          </a:p>
          <a:p>
            <a:r>
              <a:rPr lang="es-CR" dirty="0"/>
              <a:t>Hacer delantales, refleja la intención de crear y cubrir sus pecados.</a:t>
            </a:r>
          </a:p>
          <a:p>
            <a:r>
              <a:rPr lang="es-CR" dirty="0"/>
              <a:t>Aparecen el engaño, la evasión de responsabilidad, la culpabilidad, etc.</a:t>
            </a:r>
          </a:p>
          <a:p>
            <a:r>
              <a:rPr lang="es-CR" dirty="0"/>
              <a:t>El juicio quiere acercarnos a Dios.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CONSECUENCIAS DE LA CAÍDA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39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VERDAD TEOLÓGICA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3:4,5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18695"/>
          </a:xfrm>
        </p:spPr>
        <p:txBody>
          <a:bodyPr anchor="ctr"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Entonces la serpiente dijo a la mujer: </a:t>
            </a:r>
            <a:r>
              <a:rPr lang="es-ES" sz="4800" dirty="0">
                <a:solidFill>
                  <a:srgbClr val="FFC000"/>
                </a:solidFill>
              </a:rPr>
              <a:t>No moriréis</a:t>
            </a:r>
            <a:r>
              <a:rPr lang="es-ES" sz="4800" dirty="0"/>
              <a:t>; sino que sabe Dios que el día que comáis de él, serán abiertos vuestros ojos, y </a:t>
            </a:r>
            <a:r>
              <a:rPr lang="es-ES" sz="4800" dirty="0">
                <a:solidFill>
                  <a:srgbClr val="FFC000"/>
                </a:solidFill>
              </a:rPr>
              <a:t>seréis como Dios</a:t>
            </a:r>
            <a:r>
              <a:rPr lang="es-ES" sz="4800" dirty="0"/>
              <a:t>, sabiendo el bien y el mal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 lnSpcReduction="10000"/>
          </a:bodyPr>
          <a:lstStyle/>
          <a:p>
            <a:r>
              <a:rPr lang="es-CR" sz="2800" dirty="0"/>
              <a:t>No moriréis, la idea de la inmortalidad. Influenciado a tantas religiones.</a:t>
            </a:r>
          </a:p>
          <a:p>
            <a:r>
              <a:rPr lang="es-CR" dirty="0"/>
              <a:t>Ser como Dios. Muestra las verdaderas intenciones de su originador y transmitida a los seres humanos en la historia.</a:t>
            </a:r>
          </a:p>
          <a:p>
            <a:r>
              <a:rPr lang="es-CR" sz="2800" dirty="0"/>
              <a:t>La condición era clara: “no comerás”, referente al árbol de la ciencia del bien y del mal. “Morirás”, era la sentencia.</a:t>
            </a:r>
            <a:endParaRPr lang="en-US" sz="2800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752725" y="1014014"/>
            <a:ext cx="9347200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GRANDES MENTIRAS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190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115C9-C9A7-4C10-82C5-FF4E73AF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408" y="134937"/>
            <a:ext cx="9618205" cy="1103313"/>
          </a:xfrm>
        </p:spPr>
        <p:txBody>
          <a:bodyPr>
            <a:normAutofit/>
          </a:bodyPr>
          <a:lstStyle/>
          <a:p>
            <a:r>
              <a:rPr lang="es-CR" sz="5400" dirty="0"/>
              <a:t>PRAXIS O APLICACIÓN</a:t>
            </a:r>
            <a:endParaRPr lang="en-US" sz="5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59AFE-B2F7-4276-8DBD-30963B23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8400" y="2117327"/>
            <a:ext cx="3656279" cy="823912"/>
          </a:xfrm>
        </p:spPr>
        <p:txBody>
          <a:bodyPr>
            <a:normAutofit/>
          </a:bodyPr>
          <a:lstStyle/>
          <a:p>
            <a:r>
              <a:rPr lang="es-CR" sz="2800" dirty="0"/>
              <a:t>GÉNESIS 3:21</a:t>
            </a:r>
            <a:endParaRPr lang="en-US" sz="28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DE1F71-B5D9-42D7-BCF9-993F3A20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069" y="3104368"/>
            <a:ext cx="5199733" cy="363805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CR" sz="4800" dirty="0"/>
              <a:t>“</a:t>
            </a:r>
            <a:r>
              <a:rPr lang="es-ES" sz="4800" dirty="0"/>
              <a:t>Y Jehová </a:t>
            </a:r>
            <a:r>
              <a:rPr lang="es-ES" sz="4800" dirty="0">
                <a:solidFill>
                  <a:srgbClr val="FFC000"/>
                </a:solidFill>
              </a:rPr>
              <a:t>Dios hizo </a:t>
            </a:r>
            <a:r>
              <a:rPr lang="es-ES" sz="4800" dirty="0"/>
              <a:t>al hombre y a su mujer túnicas de pieles, y </a:t>
            </a:r>
            <a:r>
              <a:rPr lang="es-ES" sz="4800" dirty="0">
                <a:solidFill>
                  <a:srgbClr val="FFC000"/>
                </a:solidFill>
              </a:rPr>
              <a:t>los vistió</a:t>
            </a:r>
            <a:r>
              <a:rPr lang="es-CR" sz="4800" dirty="0"/>
              <a:t>”.</a:t>
            </a:r>
            <a:endParaRPr lang="en-US" sz="4800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95D9F55-075E-495D-8C79-D31E39847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20033" y="2117327"/>
            <a:ext cx="5183188" cy="823912"/>
          </a:xfrm>
        </p:spPr>
        <p:txBody>
          <a:bodyPr anchor="ctr">
            <a:normAutofit/>
          </a:bodyPr>
          <a:lstStyle/>
          <a:p>
            <a:r>
              <a:rPr lang="es-CR" sz="3200" dirty="0"/>
              <a:t>IDEAS PRINCIPALES</a:t>
            </a:r>
            <a:endParaRPr lang="en-US" sz="3200" dirty="0"/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777AEE65-CA5A-47C9-8730-BADB6AEAA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20033" y="3038475"/>
            <a:ext cx="6043367" cy="3684588"/>
          </a:xfrm>
        </p:spPr>
        <p:txBody>
          <a:bodyPr>
            <a:normAutofit/>
          </a:bodyPr>
          <a:lstStyle/>
          <a:p>
            <a:r>
              <a:rPr lang="es-CR" dirty="0"/>
              <a:t>Es Dios quien buscó al hombre caído.</a:t>
            </a:r>
          </a:p>
          <a:p>
            <a:r>
              <a:rPr lang="es-CR" dirty="0"/>
              <a:t>Es Dios quien dicta sentencia en cada implicado.</a:t>
            </a:r>
          </a:p>
          <a:p>
            <a:r>
              <a:rPr lang="es-CR" dirty="0"/>
              <a:t>Es Dios quien promete un Salvador y la victoria final (Génesis 3:15).</a:t>
            </a:r>
          </a:p>
          <a:p>
            <a:r>
              <a:rPr lang="es-CR" dirty="0"/>
              <a:t>Dios sacrifica al primer animal y con la piel le hace vestidos. Dios se convierte en “sastre”, que gran amor.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6F52EBDC-B9DF-4CC7-A158-81AD8E1336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01" y="115576"/>
            <a:ext cx="2108052" cy="82391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CR" sz="1800" dirty="0">
                <a:latin typeface="Arial Black" panose="020B0A04020102020204" pitchFamily="34" charset="0"/>
              </a:rPr>
              <a:t>LECCIÓN 2:</a:t>
            </a:r>
          </a:p>
          <a:p>
            <a:pPr>
              <a:spcBef>
                <a:spcPts val="0"/>
              </a:spcBef>
            </a:pPr>
            <a:r>
              <a:rPr lang="es-CR" sz="1800">
                <a:latin typeface="Arial Black" panose="020B0A04020102020204" pitchFamily="34" charset="0"/>
              </a:rPr>
              <a:t>LA CAÍDA</a:t>
            </a:r>
            <a:endParaRPr lang="en-US" sz="1800" dirty="0">
              <a:latin typeface="Arial Black" panose="020B0A040201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82924B6-A38C-4717-AEAF-D6458077CA7D}"/>
              </a:ext>
            </a:extLst>
          </p:cNvPr>
          <p:cNvSpPr txBox="1">
            <a:spLocks/>
          </p:cNvSpPr>
          <p:nvPr/>
        </p:nvSpPr>
        <p:spPr>
          <a:xfrm>
            <a:off x="2394408" y="1014014"/>
            <a:ext cx="9705517" cy="11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4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s-CR" sz="3600" dirty="0">
                <a:solidFill>
                  <a:schemeClr val="bg1"/>
                </a:solidFill>
              </a:rPr>
              <a:t>SE HACE PROVISIÓN A LA CAÍDA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" name="Picture 2" descr="Lección de Escuela Sabática de Adultos | 2do Trimestre 2022 | El Génesis">
            <a:extLst>
              <a:ext uri="{FF2B5EF4-FFF2-40B4-BE49-F238E27FC236}">
                <a16:creationId xmlns:a16="http://schemas.microsoft.com/office/drawing/2014/main" id="{CAF6076E-1337-4098-A648-C2F4FF1D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" b="99029" l="0" r="99215">
                        <a14:foregroundMark x1="3141" y1="3722" x2="3141" y2="95631"/>
                        <a14:foregroundMark x1="56462" y1="97793" x2="58017" y2="97856"/>
                        <a14:foregroundMark x1="3141" y1="95631" x2="55915" y2="97771"/>
                        <a14:foregroundMark x1="87557" y1="96648" x2="94503" y2="96117"/>
                        <a14:foregroundMark x1="94503" y1="96117" x2="96335" y2="5825"/>
                        <a14:foregroundMark x1="96335" y1="5825" x2="95812" y2="4207"/>
                        <a14:foregroundMark x1="95812" y1="4207" x2="2094" y2="2913"/>
                        <a14:foregroundMark x1="2094" y1="2913" x2="2356" y2="21197"/>
                        <a14:foregroundMark x1="2356" y1="21197" x2="56545" y2="21197"/>
                        <a14:foregroundMark x1="56545" y1="21197" x2="26440" y2="38835"/>
                        <a14:foregroundMark x1="26440" y1="38835" x2="43455" y2="57282"/>
                        <a14:foregroundMark x1="43455" y1="57282" x2="42670" y2="80097"/>
                        <a14:foregroundMark x1="42670" y1="80097" x2="81152" y2="88026"/>
                        <a14:foregroundMark x1="81152" y1="88026" x2="96073" y2="66990"/>
                        <a14:foregroundMark x1="96073" y1="66990" x2="94503" y2="52751"/>
                        <a14:foregroundMark x1="35864" y1="2104" x2="6283" y2="1294"/>
                        <a14:foregroundMark x1="6283" y1="1294" x2="0" y2="91100"/>
                        <a14:foregroundMark x1="0" y1="91100" x2="31414" y2="97087"/>
                        <a14:foregroundMark x1="88328" y1="95864" x2="91623" y2="95793"/>
                        <a14:foregroundMark x1="55208" y1="96576" x2="59385" y2="96486"/>
                        <a14:foregroundMark x1="31414" y1="97087" x2="54696" y2="96587"/>
                        <a14:foregroundMark x1="91623" y1="95793" x2="99738" y2="94013"/>
                        <a14:foregroundMark x1="81414" y1="10518" x2="79581" y2="11489"/>
                        <a14:foregroundMark x1="41361" y1="91262" x2="60471" y2="88997"/>
                        <a14:foregroundMark x1="99738" y1="90939" x2="99738" y2="54369"/>
                        <a14:foregroundMark x1="99738" y1="54369" x2="99738" y2="54531"/>
                        <a14:foregroundMark x1="24346" y1="1780" x2="0" y2="3236"/>
                        <a14:foregroundMark x1="1247" y1="95465" x2="0" y2="85599"/>
                        <a14:foregroundMark x1="1309" y1="95955" x2="1350" y2="96279"/>
                        <a14:foregroundMark x1="0" y1="72006" x2="262" y2="89159"/>
                        <a14:foregroundMark x1="262" y1="89159" x2="6806" y2="99029"/>
                        <a14:foregroundMark x1="1571" y1="72006" x2="3403" y2="97896"/>
                        <a14:foregroundMark x1="88244" y1="95949" x2="90576" y2="95793"/>
                        <a14:foregroundMark x1="56806" y1="98058" x2="57887" y2="97985"/>
                        <a14:foregroundMark x1="87958" y1="88188" x2="89267" y2="86731"/>
                        <a14:backgroundMark x1="65969" y1="98544" x2="86649" y2="97573"/>
                        <a14:backgroundMark x1="57330" y1="98544" x2="68063" y2="98220"/>
                        <a14:backgroundMark x1="0" y1="93042" x2="0" y2="72168"/>
                        <a14:backgroundMark x1="57068" y1="98382" x2="56545" y2="983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" y="686593"/>
            <a:ext cx="1430332" cy="23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603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492</Words>
  <Application>Microsoft Office PowerPoint</Application>
  <PresentationFormat>Panorámica</PresentationFormat>
  <Paragraphs>47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Montserrat</vt:lpstr>
      <vt:lpstr>Tema de Office</vt:lpstr>
      <vt:lpstr>Diseño personalizado</vt:lpstr>
      <vt:lpstr>Presentación de PowerPoint</vt:lpstr>
      <vt:lpstr>VERDAD PRINCIPAL</vt:lpstr>
      <vt:lpstr>VERDAD SECUNDARIA</vt:lpstr>
      <vt:lpstr>VERDAD TEOLÓGICA</vt:lpstr>
      <vt:lpstr>PRAXIS O APLICACIÓN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Dodanim Castillo</dc:creator>
  <cp:lastModifiedBy>Franz Rios</cp:lastModifiedBy>
  <cp:revision>5</cp:revision>
  <dcterms:created xsi:type="dcterms:W3CDTF">2022-03-25T21:53:57Z</dcterms:created>
  <dcterms:modified xsi:type="dcterms:W3CDTF">2022-04-05T21:27:23Z</dcterms:modified>
</cp:coreProperties>
</file>