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5846"/>
  </p:normalViewPr>
  <p:slideViewPr>
    <p:cSldViewPr snapToGrid="0">
      <p:cViewPr>
        <p:scale>
          <a:sx n="109" d="100"/>
          <a:sy n="109" d="100"/>
        </p:scale>
        <p:origin x="148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21/5/22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JACOB-ISRAEL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039936"/>
            <a:ext cx="6721929" cy="2769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/>
                </a:solidFill>
              </a:rPr>
              <a:t>“Y el varón le dijo: No se dirá más tu nombre Jacob, sino Israel; porque has luchado con Dios y con los hombres, y has vencido” (</a:t>
            </a:r>
            <a:r>
              <a:rPr lang="es-ES" sz="3600" dirty="0" err="1">
                <a:solidFill>
                  <a:schemeClr val="bg1"/>
                </a:solidFill>
              </a:rPr>
              <a:t>Gén</a:t>
            </a:r>
            <a:r>
              <a:rPr lang="es-ES" sz="3600" dirty="0">
                <a:solidFill>
                  <a:schemeClr val="bg1"/>
                </a:solidFill>
              </a:rPr>
              <a:t>. 32:28).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32:28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38476"/>
            <a:ext cx="5199733" cy="3382682"/>
          </a:xfrm>
        </p:spPr>
        <p:txBody>
          <a:bodyPr anchor="ctr">
            <a:noAutofit/>
          </a:bodyPr>
          <a:lstStyle/>
          <a:p>
            <a:pPr algn="ctr"/>
            <a:r>
              <a:rPr lang="es-ES" sz="3600" dirty="0"/>
              <a:t>“Y el varón le dijo: No se dirá más tu nombre </a:t>
            </a:r>
            <a:r>
              <a:rPr lang="es-ES" sz="3600" dirty="0">
                <a:solidFill>
                  <a:srgbClr val="FFC000"/>
                </a:solidFill>
              </a:rPr>
              <a:t>Jacob</a:t>
            </a:r>
            <a:r>
              <a:rPr lang="es-ES" sz="3600" dirty="0"/>
              <a:t>, sino </a:t>
            </a:r>
            <a:r>
              <a:rPr lang="es-ES" sz="3600" dirty="0">
                <a:solidFill>
                  <a:srgbClr val="FFC000"/>
                </a:solidFill>
              </a:rPr>
              <a:t>Israel</a:t>
            </a:r>
            <a:r>
              <a:rPr lang="es-ES" sz="3600" dirty="0"/>
              <a:t>; porque has luchado con Dios y con los hombres, y </a:t>
            </a:r>
            <a:r>
              <a:rPr lang="es-ES" sz="3600" dirty="0">
                <a:solidFill>
                  <a:srgbClr val="FFC000"/>
                </a:solidFill>
              </a:rPr>
              <a:t>has vencido</a:t>
            </a:r>
            <a:r>
              <a:rPr lang="es-ES" sz="3600" dirty="0"/>
              <a:t>”.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Jacob lucha con un varón: símbolo de Miguel, el Ángel del Pacto, Jesús mismo.</a:t>
            </a:r>
          </a:p>
          <a:p>
            <a:r>
              <a:rPr lang="es-CR" dirty="0">
                <a:cs typeface="Calibri"/>
              </a:rPr>
              <a:t>Dios le cambia su nombre: ya no conmemora su pecado sino su victoria.</a:t>
            </a:r>
          </a:p>
          <a:p>
            <a:r>
              <a:rPr lang="es-CR" dirty="0">
                <a:cs typeface="Calibri"/>
              </a:rPr>
              <a:t>Dios promete darnos un nombre nuevo, ¿deseas prepararte para ese día?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DE JACOB A ISRAEL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10: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JACOB-ISRAEL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33:10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latin typeface="system-ui"/>
              </a:rPr>
              <a:t>“Y dijo Jacob: No, yo te ruego; si he hallado ahora gracia en tus ojos, acepta mi presente, </a:t>
            </a:r>
            <a:r>
              <a:rPr lang="es-ES" sz="3200" dirty="0">
                <a:solidFill>
                  <a:srgbClr val="FFC000"/>
                </a:solidFill>
                <a:latin typeface="system-ui"/>
              </a:rPr>
              <a:t>porque he visto tu rostro, como si hubiera visto el rostro de Dios</a:t>
            </a:r>
            <a:r>
              <a:rPr lang="es-ES" sz="3200" dirty="0">
                <a:latin typeface="system-ui"/>
              </a:rPr>
              <a:t>, pues que con tanto favor me has recibido”. </a:t>
            </a:r>
            <a:endParaRPr lang="en-US" sz="6000" dirty="0">
              <a:solidFill>
                <a:srgbClr val="FFC000"/>
              </a:solidFill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Jacob había sentido el perdón de Dios (visto su rostro: Gén.32:30)</a:t>
            </a:r>
          </a:p>
          <a:p>
            <a:r>
              <a:rPr lang="es-CR" dirty="0">
                <a:cs typeface="Calibri" panose="020F0502020204030204"/>
              </a:rPr>
              <a:t>Al comparar ese acontecimiento con el encuentro con su hermano, denota el sentirse perdonado por su hermano.</a:t>
            </a:r>
          </a:p>
          <a:p>
            <a:r>
              <a:rPr lang="es-CR" dirty="0">
                <a:cs typeface="Calibri" panose="020F0502020204030204"/>
              </a:rPr>
              <a:t>Dios anhela que tengamos ambas experiencias: recibir el perdón divino y de nuestros semejantes.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VER EL ROSTRO DE DIOS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10:</a:t>
            </a:r>
          </a:p>
          <a:p>
            <a:pPr lvl="0">
              <a:spcBef>
                <a:spcPts val="0"/>
              </a:spcBef>
              <a:defRPr/>
            </a:pPr>
            <a:r>
              <a:rPr lang="es-ES" b="1" dirty="0">
                <a:latin typeface="Montserrat" panose="02000505000000020004" pitchFamily="2" charset="0"/>
                <a:cs typeface="Arial" panose="020B0604020202020204" pitchFamily="34" charset="0"/>
              </a:rPr>
              <a:t>JACOB-ISRAEL</a:t>
            </a:r>
            <a:endParaRPr lang="en-US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32:11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n-US" sz="5400" dirty="0">
                <a:latin typeface="system-ui"/>
              </a:rPr>
              <a:t>“</a:t>
            </a:r>
            <a:r>
              <a:rPr lang="en-US" sz="5400" dirty="0" err="1">
                <a:solidFill>
                  <a:srgbClr val="FFC000"/>
                </a:solidFill>
                <a:latin typeface="system-ui"/>
              </a:rPr>
              <a:t>Líbrame</a:t>
            </a:r>
            <a:r>
              <a:rPr lang="en-US" sz="5400" dirty="0">
                <a:latin typeface="system-ui"/>
              </a:rPr>
              <a:t> </a:t>
            </a:r>
            <a:r>
              <a:rPr lang="en-US" sz="5400" dirty="0" err="1">
                <a:latin typeface="system-ui"/>
              </a:rPr>
              <a:t>ahora</a:t>
            </a:r>
            <a:r>
              <a:rPr lang="en-US" sz="5400" dirty="0">
                <a:latin typeface="system-ui"/>
              </a:rPr>
              <a:t> de la mano de mi </a:t>
            </a:r>
            <a:r>
              <a:rPr lang="en-US" sz="5400" dirty="0" err="1">
                <a:latin typeface="system-ui"/>
              </a:rPr>
              <a:t>hermano</a:t>
            </a:r>
            <a:r>
              <a:rPr lang="en-US" sz="5400" dirty="0">
                <a:latin typeface="system-ui"/>
              </a:rPr>
              <a:t>, de la mano de </a:t>
            </a:r>
            <a:r>
              <a:rPr lang="en-US" sz="5400" dirty="0" err="1">
                <a:latin typeface="system-ui"/>
              </a:rPr>
              <a:t>Esaú</a:t>
            </a:r>
            <a:r>
              <a:rPr lang="en-US" sz="5400" dirty="0">
                <a:latin typeface="system-ui"/>
              </a:rPr>
              <a:t>, </a:t>
            </a:r>
            <a:r>
              <a:rPr lang="en-US" sz="5400" dirty="0" err="1">
                <a:solidFill>
                  <a:srgbClr val="FFC000"/>
                </a:solidFill>
                <a:latin typeface="system-ui"/>
              </a:rPr>
              <a:t>porque</a:t>
            </a:r>
            <a:r>
              <a:rPr lang="en-US" sz="5400" dirty="0">
                <a:solidFill>
                  <a:srgbClr val="FFC000"/>
                </a:solidFill>
                <a:latin typeface="system-ui"/>
              </a:rPr>
              <a:t> le </a:t>
            </a:r>
            <a:r>
              <a:rPr lang="en-US" sz="5400" dirty="0" err="1">
                <a:solidFill>
                  <a:srgbClr val="FFC000"/>
                </a:solidFill>
                <a:latin typeface="system-ui"/>
              </a:rPr>
              <a:t>temo</a:t>
            </a:r>
            <a:r>
              <a:rPr lang="en-US" sz="5400" dirty="0">
                <a:latin typeface="system-ui"/>
              </a:rPr>
              <a:t>; no </a:t>
            </a:r>
            <a:r>
              <a:rPr lang="en-US" sz="5400" dirty="0" err="1">
                <a:latin typeface="system-ui"/>
              </a:rPr>
              <a:t>venga</a:t>
            </a:r>
            <a:r>
              <a:rPr lang="en-US" sz="5400" dirty="0">
                <a:latin typeface="system-ui"/>
              </a:rPr>
              <a:t> </a:t>
            </a:r>
            <a:r>
              <a:rPr lang="en-US" sz="5400" dirty="0" err="1">
                <a:latin typeface="system-ui"/>
              </a:rPr>
              <a:t>acaso</a:t>
            </a:r>
            <a:r>
              <a:rPr lang="en-US" sz="5400" dirty="0">
                <a:latin typeface="system-ui"/>
              </a:rPr>
              <a:t> y me </a:t>
            </a:r>
            <a:r>
              <a:rPr lang="en-US" sz="5400" dirty="0" err="1">
                <a:latin typeface="system-ui"/>
              </a:rPr>
              <a:t>hiera</a:t>
            </a:r>
            <a:r>
              <a:rPr lang="en-US" sz="5400" dirty="0">
                <a:latin typeface="system-ui"/>
              </a:rPr>
              <a:t> la </a:t>
            </a:r>
            <a:r>
              <a:rPr lang="en-US" sz="5400" dirty="0" err="1">
                <a:latin typeface="system-ui"/>
              </a:rPr>
              <a:t>madre</a:t>
            </a:r>
            <a:r>
              <a:rPr lang="en-US" sz="5400" dirty="0">
                <a:latin typeface="system-ui"/>
              </a:rPr>
              <a:t> con </a:t>
            </a:r>
            <a:r>
              <a:rPr lang="en-US" sz="5400" dirty="0" err="1">
                <a:latin typeface="system-ui"/>
              </a:rPr>
              <a:t>los</a:t>
            </a:r>
            <a:r>
              <a:rPr lang="en-US" sz="5400" dirty="0">
                <a:latin typeface="system-ui"/>
              </a:rPr>
              <a:t> </a:t>
            </a:r>
            <a:r>
              <a:rPr lang="en-US" sz="5400" dirty="0" err="1">
                <a:latin typeface="system-ui"/>
              </a:rPr>
              <a:t>hijos</a:t>
            </a:r>
            <a:r>
              <a:rPr lang="en-US" sz="5400" dirty="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Jacob vivió la angustia: de saber si había sido perdonado por Dios; de su encuentro con Esaú; la pérdida de paz con los pueblos vecinos; la trama y pecados de sus hijos.</a:t>
            </a:r>
          </a:p>
          <a:p>
            <a:r>
              <a:rPr lang="es-CR" dirty="0">
                <a:cs typeface="Calibri"/>
              </a:rPr>
              <a:t>Los hijos de Dios en el tiempo del fin también sufrirán angustia, pero las promesas de protección divina prevalecerán, igual que sucedió con Jacob.</a:t>
            </a:r>
          </a:p>
          <a:p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10:</a:t>
            </a:r>
          </a:p>
          <a:p>
            <a:pPr lvl="0">
              <a:spcBef>
                <a:spcPts val="0"/>
              </a:spcBef>
              <a:defRPr/>
            </a:pPr>
            <a:r>
              <a:rPr lang="es-ES" b="1" dirty="0">
                <a:latin typeface="Montserrat" panose="02000505000000020004" pitchFamily="2" charset="0"/>
                <a:cs typeface="Arial" panose="020B0604020202020204" pitchFamily="34" charset="0"/>
              </a:rPr>
              <a:t>JACOB-ISRAEL</a:t>
            </a:r>
            <a:endParaRPr lang="en-US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LA ANGUSTIA DE JACOB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35:2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43696"/>
            <a:ext cx="5199733" cy="3434084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s-ES" sz="3600" dirty="0">
                <a:latin typeface="system-ui"/>
              </a:rPr>
              <a:t>“Entonces Jacob dijo a su familia y a todos los que con él estaban: </a:t>
            </a:r>
            <a:r>
              <a:rPr lang="es-ES" sz="3600" dirty="0">
                <a:solidFill>
                  <a:srgbClr val="FFC000"/>
                </a:solidFill>
                <a:latin typeface="system-ui"/>
              </a:rPr>
              <a:t>Quitad los dioses ajenos que hay entre vosotros, y limpiaos, y mudad vuestros vestidos</a:t>
            </a:r>
            <a:r>
              <a:rPr lang="es-ES" sz="3600" dirty="0">
                <a:latin typeface="system-ui"/>
              </a:rPr>
              <a:t>”.</a:t>
            </a:r>
            <a:endParaRPr lang="en-US" sz="48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744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Dios llama a sus hijos a tener un nuevo Betel: un nuevo encuentro con él.</a:t>
            </a:r>
          </a:p>
          <a:p>
            <a:r>
              <a:rPr lang="es-CR" dirty="0">
                <a:cs typeface="Calibri"/>
              </a:rPr>
              <a:t>Para renovar el pacto con Dios, es necesario abandonar todo rasgo de idolatría.</a:t>
            </a:r>
          </a:p>
          <a:p>
            <a:r>
              <a:rPr lang="es-CR" dirty="0">
                <a:cs typeface="Calibri"/>
              </a:rPr>
              <a:t>El genuino arrepentimiento implica el abandono de lo pecaminoso, limpiar el alma y recibir las vestiduras de Cristo.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DEJAR LA IDOLATRÍA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10:</a:t>
            </a:r>
          </a:p>
          <a:p>
            <a:pPr lvl="0">
              <a:spcBef>
                <a:spcPts val="0"/>
              </a:spcBef>
              <a:defRPr/>
            </a:pPr>
            <a:r>
              <a:rPr lang="es-ES" b="1" dirty="0">
                <a:latin typeface="Montserrat" panose="02000505000000020004" pitchFamily="2" charset="0"/>
                <a:cs typeface="Arial" panose="020B0604020202020204" pitchFamily="34" charset="0"/>
              </a:rPr>
              <a:t>JACOB-ISRAEL</a:t>
            </a:r>
            <a:endParaRPr lang="en-US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473</Words>
  <Application>Microsoft Macintosh PowerPoint</Application>
  <PresentationFormat>Widescreen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PowerPoint Presentation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84</cp:revision>
  <dcterms:created xsi:type="dcterms:W3CDTF">2022-03-25T21:53:57Z</dcterms:created>
  <dcterms:modified xsi:type="dcterms:W3CDTF">2022-05-21T20:28:49Z</dcterms:modified>
</cp:coreProperties>
</file>