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8"/>
  </p:notesMasterIdLst>
  <p:sldIdLst>
    <p:sldId id="261" r:id="rId3"/>
    <p:sldId id="257" r:id="rId4"/>
    <p:sldId id="263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7" autoAdjust="0"/>
    <p:restoredTop sz="96296"/>
  </p:normalViewPr>
  <p:slideViewPr>
    <p:cSldViewPr snapToGrid="0">
      <p:cViewPr varScale="1">
        <p:scale>
          <a:sx n="98" d="100"/>
          <a:sy n="98" d="100"/>
        </p:scale>
        <p:origin x="117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55712-EE9F-0941-AB9E-13E493B6E985}" type="datetimeFigureOut">
              <a:rPr lang="en-CR" smtClean="0"/>
              <a:t>05/03/2022</a:t>
            </a:fld>
            <a:endParaRPr lang="en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EC8D0-C95D-B44B-9479-803454BB1B41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5004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1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14473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5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35077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704633B6-F1EB-4545-AF9B-8C36832D5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" y="791754"/>
            <a:ext cx="2531677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30C16C-E9A7-4E5D-A11A-0BE3451AFF0E}"/>
              </a:ext>
            </a:extLst>
          </p:cNvPr>
          <p:cNvSpPr txBox="1"/>
          <p:nvPr userDrawn="1"/>
        </p:nvSpPr>
        <p:spPr>
          <a:xfrm>
            <a:off x="62900" y="5622113"/>
            <a:ext cx="2531677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400">
                <a:solidFill>
                  <a:schemeClr val="bg1"/>
                </a:solidFill>
              </a:rPr>
              <a:t>LECCIÓN 1:</a:t>
            </a:r>
          </a:p>
          <a:p>
            <a:pPr algn="ctr"/>
            <a:r>
              <a:rPr lang="es-CR" sz="3200">
                <a:solidFill>
                  <a:schemeClr val="bg1"/>
                </a:solidFill>
              </a:rPr>
              <a:t>LA CREACIÓN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B3AF3F5F-AF13-4FB5-8713-3F164286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18267"/>
            <a:ext cx="8858250" cy="1325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268F3-2544-414F-829F-D92A2F75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5EA8C-3674-42B3-A7DE-0035482A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C56823-C124-4DDB-8A61-9E0D1565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2E53B-D2A5-4E46-89F4-2AEC0235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965D8-891E-49E1-99A0-07E819C4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3BB3A-942C-4F67-986F-AA9A5483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7EEA-C6AC-477E-A518-64A226FA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26B67E-15A8-4D76-AB03-F62288AC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F26DD2-1B94-4419-84E8-C91500ACB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4AE7C8-564F-4E53-88AB-DBE28858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9E7ABE-BFDB-40ED-89E6-1B4F5B4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7A7E5-210B-4A3A-97CB-F7C89507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15423-28CD-4AAF-8779-C8B53339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2A5FE2-5B57-4580-A9F8-EDB4C338D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02833-0EFC-4FA3-B543-8FEAB961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8B80F-842E-4FAC-A5DC-AC47403B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CFBF3-25C3-4EB0-B888-E1B8087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A8A274-4554-4412-BF5A-F7B8B4B5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F6EB97-E3DA-42B9-ACCF-D81F4B931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59107-D5DD-4B0E-A89F-F24560DA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4EDB4-50A4-4648-9802-E7B0AAC8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F556D-A515-4178-9AB8-BF3B96F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FD3CF-1DE8-4B77-A33A-CCB938ACF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013" y="134937"/>
            <a:ext cx="10515600" cy="82391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03B593-9D9A-41E3-9C54-2098C4286D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52724" y="2024063"/>
            <a:ext cx="3902075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B24A55-B9A9-4B2D-8107-97A19BD26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725" y="3038475"/>
            <a:ext cx="3852862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91D72-088D-4FB5-8C14-2A9FCBED54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29425" y="20240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D53592-DB91-4162-85FA-251B9CD6A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212" y="30384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00A6C50-24A6-4A1A-B3BD-881F6934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50" y="5619750"/>
            <a:ext cx="2532063" cy="1103313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rgbClr val="FFC000"/>
                </a:solidFill>
              </a:defRPr>
            </a:lvl2pPr>
            <a:lvl3pPr marL="914400" indent="0" algn="ctr">
              <a:buNone/>
              <a:defRPr>
                <a:solidFill>
                  <a:srgbClr val="FFC000"/>
                </a:solidFill>
              </a:defRPr>
            </a:lvl3pPr>
            <a:lvl4pPr marL="1371600" indent="0" algn="ctr">
              <a:buNone/>
              <a:defRPr>
                <a:solidFill>
                  <a:srgbClr val="FFC000"/>
                </a:solidFill>
              </a:defRPr>
            </a:lvl4pPr>
            <a:lvl5pPr marL="1828800" indent="0" algn="ctr">
              <a:buNone/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03A0B0-63EC-414B-8703-D76E7E6A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E981-1BFC-457B-BEE3-F5B195B40DC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F2038-E00D-405F-980D-0FD83B5E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A3D34-FD46-46D9-AEEE-723563F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7059F-6977-416C-A15C-BCBBD2315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5E355F-A890-4365-80EF-3BD5759C5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82E1F-9995-436F-B325-5E3A564F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E41D2-AC2C-43AD-B27F-D7C6EBF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16CB8-96A6-437D-8DFF-84BE1A85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7BE4B-8319-48A9-B4D8-21884DAF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8D4C3-4B61-41E3-8F09-34238F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F72AF-B1AC-45E9-8D46-EB5C9845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60CA7-74ED-4A80-A9F0-1FD38F6E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317E7-26CB-4E40-BF73-59492BF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BAE5F-A1A6-4B87-95A9-74962D3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69544-9C7C-4459-8A3A-416496BB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33F75-F7F9-4B04-8CC5-53ACC3C5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870E3-2D7E-43E6-A229-7C18FF75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79AF-9FD2-4DF2-B174-0034DBA7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0F882-2818-465E-AE01-BFFE3571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6E213-A0B0-4547-9D86-615D483F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A69770-5CF6-4767-AA8A-A9E9983E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F0903D-5D0D-4D16-9E5D-39D3C8B7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75CDD-EEF4-4B4C-B67C-01F0EA0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39C76-3DDF-4B3B-B675-6D7C0F7A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0CCDA-D090-4498-92B6-06DDF712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A3DD19-F6CF-456F-9800-9ED0153D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05DAB0-EB1D-4F60-8D70-47E7F3A3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93649B-9672-4156-8C3E-41455970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70A82E-C4BC-48BE-A378-776FEFF9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C3507A-E590-42BB-AB5E-A9E0DE50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A5809-93A4-42DF-A168-7033AF0A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1C5F98-D119-4546-B43F-029DAEC8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4C58F-60CE-485B-A18A-5D3FD9FA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368D2-75D9-42A9-9813-F3594705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E981-1BFC-457B-BEE3-F5B195B40DC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BA56A-E8FA-4D6E-A150-E5060907E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07FF5-11D8-4BA2-944E-2320BE439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A4B7D-BFFB-4AE1-8232-7E63473C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3A90-207F-41F5-9BCA-AFF239DA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D5952-7C84-42B5-AE09-9AF37797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2D0B-91BC-463A-BDA5-CD2EE610D86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883A5-558E-4291-A08C-5F096C340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6FFED-8367-4BA9-BACB-62233D1D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FF831FFB-0DF9-4671-A826-4F6EB20B813B}"/>
              </a:ext>
            </a:extLst>
          </p:cNvPr>
          <p:cNvSpPr txBox="1"/>
          <p:nvPr/>
        </p:nvSpPr>
        <p:spPr>
          <a:xfrm>
            <a:off x="169333" y="1362761"/>
            <a:ext cx="752686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LAS RAÍCES DE ABRAHAM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5621C5D-2A28-4457-A463-EDBB434C79B5}"/>
              </a:ext>
            </a:extLst>
          </p:cNvPr>
          <p:cNvSpPr txBox="1"/>
          <p:nvPr/>
        </p:nvSpPr>
        <p:spPr>
          <a:xfrm>
            <a:off x="571500" y="316422"/>
            <a:ext cx="6553201" cy="877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LECCIÓN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87553-735E-4429-B170-793033D810CE}"/>
              </a:ext>
            </a:extLst>
          </p:cNvPr>
          <p:cNvSpPr txBox="1"/>
          <p:nvPr/>
        </p:nvSpPr>
        <p:spPr>
          <a:xfrm>
            <a:off x="487135" y="3039936"/>
            <a:ext cx="6721929" cy="27699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>
                <a:solidFill>
                  <a:schemeClr val="bg1">
                    <a:lumMod val="95000"/>
                  </a:schemeClr>
                </a:solidFill>
              </a:rPr>
              <a:t>“Por la fe Abraham, siendo llamado, obedeció para salir al lugar que había de recibir como herencia; y salió sin saber a dónde iba” (Hebreos 11:8).</a:t>
            </a:r>
            <a:endParaRPr kumimoji="0" lang="en-US" sz="3400" b="0" i="0" u="none" strike="noStrike" kern="1200" cap="none" spc="673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B3B1138-B621-4ADA-BBDF-57ACD1E70DE5}"/>
              </a:ext>
            </a:extLst>
          </p:cNvPr>
          <p:cNvSpPr txBox="1"/>
          <p:nvPr/>
        </p:nvSpPr>
        <p:spPr>
          <a:xfrm>
            <a:off x="1796142" y="5993279"/>
            <a:ext cx="4103913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Bosquejo preparado por:</a:t>
            </a:r>
            <a:b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Franz Ríos Flores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Dodanim Castillo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Aráuz</a:t>
            </a:r>
            <a:endParaRPr kumimoji="0" lang="en-US" sz="1400" b="0" i="0" u="none" strike="noStrike" kern="1200" cap="none" spc="67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Lección Escuela Sabática 2do trimestre 2022 – El Génesis – Abril-Junio">
            <a:extLst>
              <a:ext uri="{FF2B5EF4-FFF2-40B4-BE49-F238E27FC236}">
                <a16:creationId xmlns:a16="http://schemas.microsoft.com/office/drawing/2014/main" id="{91EA8A04-F598-4FA4-98EE-1D3401E2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55179"/>
            <a:ext cx="4610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PRINCIPAL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1" y="2117327"/>
            <a:ext cx="3401756" cy="823912"/>
          </a:xfrm>
        </p:spPr>
        <p:txBody>
          <a:bodyPr>
            <a:normAutofit/>
          </a:bodyPr>
          <a:lstStyle/>
          <a:p>
            <a:r>
              <a:rPr lang="es-CR" sz="3200"/>
              <a:t>GÉNESIS 12:1</a:t>
            </a:r>
            <a:endParaRPr lang="en-US" sz="320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2805511"/>
          </a:xfrm>
        </p:spPr>
        <p:txBody>
          <a:bodyPr anchor="ctr">
            <a:normAutofit fontScale="85000" lnSpcReduction="20000"/>
          </a:bodyPr>
          <a:lstStyle/>
          <a:p>
            <a:pPr algn="ctr"/>
            <a:r>
              <a:rPr lang="es-CR" sz="4800">
                <a:solidFill>
                  <a:schemeClr val="bg1">
                    <a:lumMod val="95000"/>
                  </a:schemeClr>
                </a:solidFill>
              </a:rPr>
              <a:t>“Pero Jehová había dicho a Abram: </a:t>
            </a:r>
            <a:r>
              <a:rPr lang="es-CR" sz="4800" b="1">
                <a:solidFill>
                  <a:srgbClr val="FFC000"/>
                </a:solidFill>
              </a:rPr>
              <a:t>Vete</a:t>
            </a:r>
            <a:r>
              <a:rPr lang="es-CR" sz="4800">
                <a:solidFill>
                  <a:schemeClr val="bg1">
                    <a:lumMod val="95000"/>
                  </a:schemeClr>
                </a:solidFill>
              </a:rPr>
              <a:t> de tu tierra y de tu parentela, y de la casa de tu padre, a la tierra que te mostraré</a:t>
            </a:r>
            <a:r>
              <a:rPr lang="es-CR" sz="4800"/>
              <a:t>”.</a:t>
            </a:r>
            <a:endParaRPr lang="en-US" sz="48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s-CR" dirty="0">
                <a:cs typeface="Calibri"/>
              </a:rPr>
              <a:t>Dios llama a Abram a dejar su pasado, a dejar su familia, a dejar su herencia, a dejar su influencia: a salir de sí mismo.</a:t>
            </a:r>
          </a:p>
          <a:p>
            <a:r>
              <a:rPr lang="es-CR" dirty="0">
                <a:cs typeface="Calibri"/>
              </a:rPr>
              <a:t>Dios le dice a Abram que deje </a:t>
            </a:r>
            <a:r>
              <a:rPr lang="es-CR" dirty="0" err="1">
                <a:cs typeface="Calibri"/>
              </a:rPr>
              <a:t>Ur</a:t>
            </a:r>
            <a:r>
              <a:rPr lang="es-CR" dirty="0">
                <a:cs typeface="Calibri"/>
              </a:rPr>
              <a:t> de los Caldeos, Babel; dejar su pasado y origen.</a:t>
            </a:r>
          </a:p>
          <a:p>
            <a:r>
              <a:rPr lang="es-CR" dirty="0">
                <a:cs typeface="Calibri"/>
              </a:rPr>
              <a:t>Dios tiene un propósito al salir: la tierra prometida, la herencia eterna, ser bendición a todo el mundo por medio de la “simiente”, Jesús.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1033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6: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LAS RAÍCES DE ABRAHAM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538117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>
                <a:solidFill>
                  <a:schemeClr val="bg1"/>
                </a:solidFill>
              </a:rPr>
              <a:t>SALIR DE TI MISMO</a:t>
            </a:r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90361" y="1153403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SECUNDARIA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769402" cy="823912"/>
          </a:xfrm>
        </p:spPr>
        <p:txBody>
          <a:bodyPr>
            <a:normAutofit/>
          </a:bodyPr>
          <a:lstStyle/>
          <a:p>
            <a:r>
              <a:rPr lang="es-CR" sz="2800"/>
              <a:t>GÉNESIS 14:18-20</a:t>
            </a:r>
            <a:endParaRPr lang="en-US" sz="280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3260806"/>
          </a:xfrm>
        </p:spPr>
        <p:txBody>
          <a:bodyPr anchor="ctr">
            <a:normAutofit/>
          </a:bodyPr>
          <a:lstStyle/>
          <a:p>
            <a:pPr algn="ctr"/>
            <a:r>
              <a:rPr lang="es-ES" sz="3200" b="0" i="0">
                <a:effectLst/>
                <a:latin typeface="system-ui"/>
              </a:rPr>
              <a:t>Entonces Melquisedec, </a:t>
            </a:r>
            <a:r>
              <a:rPr lang="es-ES" sz="3200" b="1" i="0">
                <a:effectLst/>
                <a:latin typeface="system-ui"/>
              </a:rPr>
              <a:t>rey</a:t>
            </a:r>
            <a:r>
              <a:rPr lang="es-ES" sz="3200" b="0" i="0">
                <a:effectLst/>
                <a:latin typeface="system-ui"/>
              </a:rPr>
              <a:t> de Salem y </a:t>
            </a:r>
            <a:r>
              <a:rPr lang="es-ES" sz="3200" b="1" i="0">
                <a:effectLst/>
                <a:latin typeface="system-ui"/>
              </a:rPr>
              <a:t>sacerdote</a:t>
            </a:r>
            <a:r>
              <a:rPr lang="es-ES" sz="3200" b="0" i="0">
                <a:effectLst/>
                <a:latin typeface="system-ui"/>
              </a:rPr>
              <a:t> del Dios Altísimo, sacó pan y vino; y le bendijo… </a:t>
            </a:r>
            <a:r>
              <a:rPr lang="es-ES" sz="3200" b="1" i="0">
                <a:solidFill>
                  <a:srgbClr val="FFC000"/>
                </a:solidFill>
                <a:effectLst/>
                <a:latin typeface="system-ui"/>
              </a:rPr>
              <a:t>Y le dio Abram los diezmos de todo</a:t>
            </a:r>
            <a:r>
              <a:rPr lang="es-ES" sz="3200" b="0" i="0">
                <a:effectLst/>
                <a:latin typeface="system-ui"/>
              </a:rPr>
              <a:t>”.</a:t>
            </a:r>
            <a:endParaRPr lang="en-US" sz="440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4981" y="3038475"/>
            <a:ext cx="6178420" cy="368458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s-CR">
                <a:cs typeface="Calibri" panose="020F0502020204030204"/>
              </a:rPr>
              <a:t>Melquisedec (paz, justicia) sacerdote y rey, contrasta con </a:t>
            </a:r>
            <a:r>
              <a:rPr lang="es-CR" err="1">
                <a:cs typeface="Calibri" panose="020F0502020204030204"/>
              </a:rPr>
              <a:t>Bera</a:t>
            </a:r>
            <a:r>
              <a:rPr lang="es-CR">
                <a:cs typeface="Calibri" panose="020F0502020204030204"/>
              </a:rPr>
              <a:t> (en maldad) y </a:t>
            </a:r>
            <a:r>
              <a:rPr lang="es-CR" err="1">
                <a:cs typeface="Calibri" panose="020F0502020204030204"/>
              </a:rPr>
              <a:t>Birsa</a:t>
            </a:r>
            <a:r>
              <a:rPr lang="es-CR">
                <a:cs typeface="Calibri" panose="020F0502020204030204"/>
              </a:rPr>
              <a:t> (en iniquidad), reyes de Sodoma y Gomorra.</a:t>
            </a:r>
          </a:p>
          <a:p>
            <a:r>
              <a:rPr lang="es-CR">
                <a:cs typeface="Calibri" panose="020F0502020204030204"/>
              </a:rPr>
              <a:t>Abram reconoce que servía al Dios Altísimo.</a:t>
            </a:r>
          </a:p>
          <a:p>
            <a:r>
              <a:rPr lang="es-CR">
                <a:cs typeface="Calibri" panose="020F0502020204030204"/>
              </a:rPr>
              <a:t>El diezmo es una expresión de gratitud al Creador. </a:t>
            </a:r>
          </a:p>
          <a:p>
            <a:r>
              <a:rPr lang="es-CR">
                <a:cs typeface="Calibri" panose="020F0502020204030204"/>
              </a:rPr>
              <a:t>El diezmo se entiende no como un regalo para Dios, sino un regalo de Dios.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1033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6: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LAS RAÍCES DE ABRAHAM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75272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>
                <a:solidFill>
                  <a:schemeClr val="bg1"/>
                </a:solidFill>
                <a:latin typeface="Arial Black"/>
              </a:rPr>
              <a:t>LA BENDICIÓN DEL DIEZMO</a:t>
            </a:r>
            <a:endParaRPr lang="en-US" sz="3600">
              <a:solidFill>
                <a:schemeClr val="bg1"/>
              </a:solidFill>
              <a:latin typeface="Arial Black"/>
            </a:endParaRPr>
          </a:p>
        </p:txBody>
      </p:sp>
      <p:pic>
        <p:nvPicPr>
          <p:cNvPr id="13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6A9BF64-24DF-4996-9EDB-93A00661B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8" y="1209371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9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TEMA TEOLÓGICO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8435" y="2723820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/>
              <a:t>GÉNESIS 12:10</a:t>
            </a:r>
            <a:endParaRPr lang="en-US" sz="280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409766"/>
            <a:ext cx="5199733" cy="2684179"/>
          </a:xfrm>
        </p:spPr>
        <p:txBody>
          <a:bodyPr anchor="ctr">
            <a:normAutofit/>
          </a:bodyPr>
          <a:lstStyle/>
          <a:p>
            <a:pPr algn="ctr"/>
            <a:r>
              <a:rPr lang="es-ES" sz="3200" b="0" i="0">
                <a:effectLst/>
                <a:latin typeface="system-ui"/>
              </a:rPr>
              <a:t>“Hubo entonces hambre en la tierra, y </a:t>
            </a:r>
            <a:r>
              <a:rPr lang="es-ES" sz="3200" b="1" i="0">
                <a:solidFill>
                  <a:srgbClr val="FFC000"/>
                </a:solidFill>
                <a:effectLst/>
                <a:latin typeface="system-ui"/>
              </a:rPr>
              <a:t>descendió Abram a Egipto para morar allá</a:t>
            </a:r>
            <a:r>
              <a:rPr lang="es-ES" sz="3200" b="0" i="0">
                <a:effectLst/>
                <a:latin typeface="system-ui"/>
              </a:rPr>
              <a:t>; porque era grande el hambre en la tierra</a:t>
            </a:r>
            <a:r>
              <a:rPr lang="en-US" sz="3200">
                <a:latin typeface="system-ui"/>
              </a:rPr>
              <a:t>”.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CR">
                <a:cs typeface="Calibri"/>
              </a:rPr>
              <a:t>Egipto como un símbolo de la humanidad que confía en la humanidad y no en Dios; Abram no consulta a Dios para ir a Egipto.</a:t>
            </a:r>
          </a:p>
          <a:p>
            <a:r>
              <a:rPr lang="es-CR">
                <a:cs typeface="Calibri"/>
              </a:rPr>
              <a:t>Los beneficios tangibles de Egipto y su recuerdo con la Mesopotamia, contrastan con la hambruna de la tierra prometida.</a:t>
            </a:r>
          </a:p>
          <a:p>
            <a:r>
              <a:rPr lang="es-CR">
                <a:cs typeface="Calibri"/>
              </a:rPr>
              <a:t>Un Abram que por fe deja </a:t>
            </a:r>
            <a:r>
              <a:rPr lang="es-CR" err="1">
                <a:cs typeface="Calibri"/>
              </a:rPr>
              <a:t>Ur</a:t>
            </a:r>
            <a:r>
              <a:rPr lang="es-CR">
                <a:cs typeface="Calibri"/>
              </a:rPr>
              <a:t> pero por falta de fe deja la tierra prometida.</a:t>
            </a:r>
          </a:p>
          <a:p>
            <a:r>
              <a:rPr lang="es-CR">
                <a:cs typeface="Calibri"/>
              </a:rPr>
              <a:t>La gracia de Dios alcanza a Abram y sale de Egipto de regreso a Canaán.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34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6: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LAS RAÍCES DE ABRAHAM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>
                <a:solidFill>
                  <a:schemeClr val="bg1"/>
                </a:solidFill>
              </a:rPr>
              <a:t>SALIR DE LA TENTACIÓN DE EGIPTO</a:t>
            </a:r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B1F6A1A-9638-48B5-90A1-432ABB831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10641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PRAXIS O APLICACIÓN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/>
              <a:t>GÉNESIS 13:8</a:t>
            </a:r>
            <a:endParaRPr lang="en-US" sz="280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2805511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system-ui"/>
              </a:rPr>
              <a:t>“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system-ui"/>
              </a:rPr>
              <a:t>Entonces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system-ui"/>
              </a:rPr>
              <a:t> Abram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system-ui"/>
              </a:rPr>
              <a:t>dijo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system-ui"/>
              </a:rPr>
              <a:t> a Lot: </a:t>
            </a:r>
            <a:r>
              <a:rPr lang="en-US" sz="3200" dirty="0">
                <a:solidFill>
                  <a:srgbClr val="FFC000"/>
                </a:solidFill>
                <a:latin typeface="system-ui"/>
              </a:rPr>
              <a:t>No </a:t>
            </a:r>
            <a:r>
              <a:rPr lang="en-US" sz="3200" dirty="0" err="1">
                <a:solidFill>
                  <a:srgbClr val="FFC000"/>
                </a:solidFill>
                <a:latin typeface="system-ui"/>
              </a:rPr>
              <a:t>haya</a:t>
            </a:r>
            <a:r>
              <a:rPr lang="en-US" sz="3200" dirty="0">
                <a:solidFill>
                  <a:srgbClr val="FFC000"/>
                </a:solidFill>
                <a:latin typeface="system-ui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ystem-ui"/>
              </a:rPr>
              <a:t>ahora</a:t>
            </a:r>
            <a:r>
              <a:rPr lang="en-US" sz="3200" dirty="0">
                <a:solidFill>
                  <a:srgbClr val="FFC000"/>
                </a:solidFill>
                <a:latin typeface="system-ui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ystem-ui"/>
              </a:rPr>
              <a:t>altercado</a:t>
            </a:r>
            <a:r>
              <a:rPr lang="en-US" sz="3200" dirty="0">
                <a:solidFill>
                  <a:srgbClr val="FFC000"/>
                </a:solidFill>
                <a:latin typeface="system-ui"/>
              </a:rPr>
              <a:t> entre </a:t>
            </a:r>
            <a:r>
              <a:rPr lang="en-US" sz="3200" dirty="0" err="1">
                <a:solidFill>
                  <a:srgbClr val="FFC000"/>
                </a:solidFill>
                <a:latin typeface="system-ui"/>
              </a:rPr>
              <a:t>nosotros</a:t>
            </a:r>
            <a:r>
              <a:rPr lang="en-US" sz="3200" dirty="0">
                <a:solidFill>
                  <a:srgbClr val="FFC000"/>
                </a:solidFill>
                <a:latin typeface="system-ui"/>
              </a:rPr>
              <a:t> dos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system-ui"/>
              </a:rPr>
              <a:t>, entre mis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system-ui"/>
              </a:rPr>
              <a:t>pastores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system-ui"/>
              </a:rPr>
              <a:t> y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system-ui"/>
              </a:rPr>
              <a:t>los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system-ui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system-ui"/>
              </a:rPr>
              <a:t>tuyos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system-ui"/>
              </a:rPr>
              <a:t>,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system-ui"/>
              </a:rPr>
              <a:t>porque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system-ui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system-ui"/>
              </a:rPr>
              <a:t>somos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system-ui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system-ui"/>
              </a:rPr>
              <a:t>hermanos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system-ui"/>
              </a:rPr>
              <a:t>”.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2832893"/>
            <a:ext cx="6043367" cy="39874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CR" dirty="0">
                <a:cs typeface="Calibri"/>
              </a:rPr>
              <a:t>Abram vuelve al punto de partida, Betel, para un nuevo comienzo en su caminar de fe.</a:t>
            </a:r>
          </a:p>
          <a:p>
            <a:r>
              <a:rPr lang="es-CR" dirty="0">
                <a:cs typeface="Calibri"/>
              </a:rPr>
              <a:t>Abram muestra su generosidad y bondad hacia Lot: le da a elegir tierra y luego lo rescata.</a:t>
            </a:r>
          </a:p>
          <a:p>
            <a:r>
              <a:rPr lang="es-CR" dirty="0">
                <a:cs typeface="Calibri"/>
              </a:rPr>
              <a:t>Dios nuevamente habla con Abram para ratificar sus promesas.</a:t>
            </a:r>
          </a:p>
          <a:p>
            <a:r>
              <a:rPr lang="es-CR" dirty="0">
                <a:cs typeface="Calibri"/>
              </a:rPr>
              <a:t>Abram ahora busca el consejo divino para sus decisiones.</a:t>
            </a:r>
          </a:p>
          <a:p>
            <a:pPr marL="0" indent="0">
              <a:buNone/>
            </a:pPr>
            <a:endParaRPr lang="es-CR" dirty="0">
              <a:cs typeface="Calibri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2933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6: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LAS RAÍCES DE ABRAHAM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3600">
                <a:solidFill>
                  <a:schemeClr val="bg1"/>
                </a:solidFill>
              </a:rPr>
              <a:t>EL CARÁCTER DE ABRAM</a:t>
            </a:r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4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08E76E7D-3BE1-4498-81AF-69690AE4C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9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03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524</Words>
  <Application>Microsoft Office PowerPoint</Application>
  <PresentationFormat>Panorámica</PresentationFormat>
  <Paragraphs>50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Montserrat</vt:lpstr>
      <vt:lpstr>system-ui</vt:lpstr>
      <vt:lpstr>Tema de Office</vt:lpstr>
      <vt:lpstr>Diseño personalizado</vt:lpstr>
      <vt:lpstr>Presentación de PowerPoint</vt:lpstr>
      <vt:lpstr>VERDAD PRINCIPAL</vt:lpstr>
      <vt:lpstr>VERDAD SECUNDARIA</vt:lpstr>
      <vt:lpstr>TEMA TEOLÓGICO</vt:lpstr>
      <vt:lpstr>PRAXIS O APLICACIÓN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Dodanim Castillo</dc:creator>
  <cp:lastModifiedBy>Franz Rios</cp:lastModifiedBy>
  <cp:revision>78</cp:revision>
  <dcterms:created xsi:type="dcterms:W3CDTF">2022-03-25T21:53:57Z</dcterms:created>
  <dcterms:modified xsi:type="dcterms:W3CDTF">2022-05-03T21:10:23Z</dcterms:modified>
</cp:coreProperties>
</file>