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7"/>
  </p:notesMasterIdLst>
  <p:handoutMasterIdLst>
    <p:handoutMasterId r:id="rId8"/>
  </p:handoutMasterIdLst>
  <p:sldIdLst>
    <p:sldId id="261" r:id="rId2"/>
    <p:sldId id="263" r:id="rId3"/>
    <p:sldId id="266" r:id="rId4"/>
    <p:sldId id="265" r:id="rId5"/>
    <p:sldId id="2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190C"/>
    <a:srgbClr val="FF113A"/>
    <a:srgbClr val="FF1735"/>
    <a:srgbClr val="82371B"/>
    <a:srgbClr val="990000"/>
    <a:srgbClr val="0B0103"/>
    <a:srgbClr val="280604"/>
    <a:srgbClr val="8A2A08"/>
    <a:srgbClr val="EEC916"/>
    <a:srgbClr val="FEC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3" autoAdjust="0"/>
    <p:restoredTop sz="95846"/>
  </p:normalViewPr>
  <p:slideViewPr>
    <p:cSldViewPr snapToGrid="0">
      <p:cViewPr varScale="1">
        <p:scale>
          <a:sx n="98" d="100"/>
          <a:sy n="98" d="100"/>
        </p:scale>
        <p:origin x="99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355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6AEE2BFA-A9BE-5BD1-3455-ABD1BEAA8B9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96CB0C2-EB1F-D651-2492-19ACE62BD57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E1BFB-AD25-4C1A-8CB9-0AB242035CF0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41EC92D-91B4-8830-F6C9-9EA0AB2D5DA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C448289-03F0-9256-4E06-AA145865A66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31382-BA3C-43DF-B9A0-E2D81426AD4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9993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3C8766-A09D-4518-83D1-76FCE9700107}" type="datetimeFigureOut">
              <a:rPr lang="es-CR" smtClean="0"/>
              <a:t>11/10/2022</a:t>
            </a:fld>
            <a:endParaRPr lang="es-C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99C155-EE5B-4082-A828-C15153764BC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802310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A1C73F-EEC5-4462-B98E-96CC7843A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x-non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F9CCCD8-9791-46EE-8B41-5CA6C9926E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x-none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2A649CA-F850-4625-9BDF-CC68B153B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CAC755-E21A-4B1D-B82A-421FBA321982}" type="datetime1">
              <a:rPr lang="es-ES" smtClean="0"/>
              <a:t>11/10/2022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BBEF7C-3806-4B0F-A237-AF3708150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s-ES"/>
              <a:t>Escrito por: Dr. Franz Ríos Flores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2FA23D6-9096-427B-97B0-50D04942C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40314-BF2E-4567-B79E-EB410D9AD5A9}" type="slidenum">
              <a:rPr lang="es-ES" altLang="es-ES_tradnl" smtClean="0"/>
              <a:pPr/>
              <a:t>‹Nº›</a:t>
            </a:fld>
            <a:endParaRPr lang="es-ES" altLang="es-ES_tradnl"/>
          </a:p>
        </p:txBody>
      </p:sp>
    </p:spTree>
    <p:extLst>
      <p:ext uri="{BB962C8B-B14F-4D97-AF65-F5344CB8AC3E}">
        <p14:creationId xmlns:p14="http://schemas.microsoft.com/office/powerpoint/2010/main" val="2254258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6DA5FDE-06C3-47B6-A65E-F52DF90E0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83E6F99-3211-4DA9-81FE-7BDBA8F9C5ED}" type="datetime1">
              <a:rPr lang="es-ES" smtClean="0"/>
              <a:t>11/10/2022</a:t>
            </a:fld>
            <a:endParaRPr lang="es-ES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EC981CC-6303-4FAB-AB46-56AC0BB82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Escrito por: Dr. Franz Ríos Flores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BB0B3C8-E02C-4CA2-860F-8C2D35F2D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A93B7-2111-4E56-AB75-209A2E3027A7}" type="slidenum">
              <a:rPr lang="es-ES" altLang="es-ES_tradnl" smtClean="0"/>
              <a:pPr/>
              <a:t>‹Nº›</a:t>
            </a:fld>
            <a:endParaRPr lang="es-ES" altLang="es-ES_tradnl"/>
          </a:p>
        </p:txBody>
      </p:sp>
    </p:spTree>
    <p:extLst>
      <p:ext uri="{BB962C8B-B14F-4D97-AF65-F5344CB8AC3E}">
        <p14:creationId xmlns:p14="http://schemas.microsoft.com/office/powerpoint/2010/main" val="3389834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DFD3CF-1DE8-4B77-A33A-CCB938ACF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2412" y="134937"/>
            <a:ext cx="10515600" cy="823913"/>
          </a:xfrm>
        </p:spPr>
        <p:txBody>
          <a:bodyPr/>
          <a:lstStyle>
            <a:lvl1pPr algn="ctr">
              <a:defRPr>
                <a:solidFill>
                  <a:schemeClr val="accent4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403B593-9D9A-41E3-9C54-2098C4286D6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752724" y="2024063"/>
            <a:ext cx="3902075" cy="82391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rgbClr val="FFC000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4B24A55-B9A9-4B2D-8107-97A19BD264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52725" y="3038475"/>
            <a:ext cx="3852862" cy="3684588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9C91D72-088D-4FB5-8C14-2A9FCBED5428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829425" y="2024063"/>
            <a:ext cx="5183188" cy="82391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rgbClr val="FFC000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2D53592-DB91-4162-85FA-251B9CD6A8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80212" y="3038475"/>
            <a:ext cx="5183188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400A6C50-24A6-4A1A-B3BD-881F6934C3C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7522" y="5054189"/>
            <a:ext cx="2532063" cy="1103313"/>
          </a:xfrm>
        </p:spPr>
        <p:txBody>
          <a:bodyPr/>
          <a:lstStyle>
            <a:lvl1pPr marL="0" indent="0" algn="ctr">
              <a:buNone/>
              <a:defRPr>
                <a:solidFill>
                  <a:srgbClr val="FFC000"/>
                </a:solidFill>
              </a:defRPr>
            </a:lvl1pPr>
            <a:lvl2pPr marL="457200" indent="0" algn="ctr">
              <a:buNone/>
              <a:defRPr>
                <a:solidFill>
                  <a:srgbClr val="FFC000"/>
                </a:solidFill>
              </a:defRPr>
            </a:lvl2pPr>
            <a:lvl3pPr marL="914400" indent="0" algn="ctr">
              <a:buNone/>
              <a:defRPr>
                <a:solidFill>
                  <a:srgbClr val="FFC000"/>
                </a:solidFill>
              </a:defRPr>
            </a:lvl3pPr>
            <a:lvl4pPr marL="1371600" indent="0" algn="ctr">
              <a:buNone/>
              <a:defRPr>
                <a:solidFill>
                  <a:srgbClr val="FFC000"/>
                </a:solidFill>
              </a:defRPr>
            </a:lvl4pPr>
            <a:lvl5pPr marL="1828800" indent="0" algn="ctr">
              <a:buNone/>
              <a:defRPr>
                <a:solidFill>
                  <a:srgbClr val="FFC000"/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AD291DFA-A78F-6386-C96F-4BA7B442085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752725" y="1135063"/>
            <a:ext cx="9259888" cy="5683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289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C9F9FB8-5C83-4B04-964E-A99893BE5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44" y="365125"/>
            <a:ext cx="1188132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x-non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E541E08-69C0-440E-88B7-2A19130130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7368" y="1825625"/>
            <a:ext cx="1144927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x-non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BEB9ADF-1293-4C04-8EE2-64081CFE1D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00A0893-E2F8-477D-AB51-8A5A8B620234}" type="datetime1">
              <a:rPr lang="es-ES" smtClean="0"/>
              <a:t>11/10/2022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99D2E89-926E-4ACE-A8D7-07F7D99CE7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Escrito por: Dr. Franz Ríos Flores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7B868F9-B071-4599-BC4D-A2EBDB5C12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74AD4-1394-499A-ACD2-AB71EAA2F507}" type="slidenum">
              <a:rPr lang="es-ES" altLang="es-ES_tradnl" smtClean="0"/>
              <a:pPr/>
              <a:t>‹Nº›</a:t>
            </a:fld>
            <a:endParaRPr lang="es-ES" altLang="es-ES_tradnl"/>
          </a:p>
        </p:txBody>
      </p:sp>
    </p:spTree>
    <p:extLst>
      <p:ext uri="{BB962C8B-B14F-4D97-AF65-F5344CB8AC3E}">
        <p14:creationId xmlns:p14="http://schemas.microsoft.com/office/powerpoint/2010/main" val="291169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</p:sldLayoutIdLst>
  <p:hf sldNum="0"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C000"/>
          </a:solidFill>
          <a:latin typeface="Montserrat" panose="02000505000000020004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bg1"/>
          </a:solidFill>
          <a:latin typeface="Montserrat" panose="02000505000000020004" pitchFamily="2" charset="0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bg1"/>
          </a:solidFill>
          <a:latin typeface="Montserrat" panose="02000505000000020004" pitchFamily="2" charset="0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bg1"/>
          </a:solidFill>
          <a:latin typeface="Montserrat" panose="02000505000000020004" pitchFamily="2" charset="0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bg1"/>
          </a:solidFill>
          <a:latin typeface="Montserrat" panose="02000505000000020004" pitchFamily="2" charset="0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bg1"/>
          </a:solidFill>
          <a:latin typeface="Montserrat" panose="02000505000000020004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6">
            <a:extLst>
              <a:ext uri="{FF2B5EF4-FFF2-40B4-BE49-F238E27FC236}">
                <a16:creationId xmlns:a16="http://schemas.microsoft.com/office/drawing/2014/main" id="{FF831FFB-0DF9-4671-A826-4F6EB20B813B}"/>
              </a:ext>
            </a:extLst>
          </p:cNvPr>
          <p:cNvSpPr txBox="1"/>
          <p:nvPr/>
        </p:nvSpPr>
        <p:spPr>
          <a:xfrm>
            <a:off x="4103913" y="1293525"/>
            <a:ext cx="8088085" cy="13542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 Black" panose="020B0A04020102020204" pitchFamily="34" charset="0"/>
                <a:cs typeface="Arial" panose="020B0604020202020204" pitchFamily="34" charset="0"/>
              </a:rPr>
              <a:t>COMPRENDAMOS LA NATURALEZA HUMANA</a:t>
            </a: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95621C5D-2A28-4457-A463-EDBB434C79B5}"/>
              </a:ext>
            </a:extLst>
          </p:cNvPr>
          <p:cNvSpPr txBox="1"/>
          <p:nvPr/>
        </p:nvSpPr>
        <p:spPr>
          <a:xfrm>
            <a:off x="4103914" y="323423"/>
            <a:ext cx="7712945" cy="8777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72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604020202020204" pitchFamily="34" charset="0"/>
                <a:ea typeface="+mn-ea"/>
                <a:cs typeface="Arial Black" panose="020B0604020202020204" pitchFamily="34" charset="0"/>
              </a:rPr>
              <a:t>LECCIÓN 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987553-735E-4429-B170-793033D810CE}"/>
              </a:ext>
            </a:extLst>
          </p:cNvPr>
          <p:cNvSpPr txBox="1"/>
          <p:nvPr/>
        </p:nvSpPr>
        <p:spPr>
          <a:xfrm>
            <a:off x="4668118" y="3315783"/>
            <a:ext cx="6959674" cy="21612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432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3200" dirty="0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“Entonces Jehová Dios formó al hombre del polvo de la tierra, y sopló en su nariz aliento de vida, y fue el hombre un ser viviente”</a:t>
            </a:r>
            <a:r>
              <a:rPr lang="es-ES" sz="3200" dirty="0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(Génesis 2</a:t>
            </a:r>
            <a:r>
              <a:rPr lang="es-MX" sz="3200" dirty="0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:7</a:t>
            </a:r>
            <a:r>
              <a:rPr lang="es-ES" sz="3200" dirty="0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en-US" sz="3200" dirty="0">
              <a:solidFill>
                <a:srgbClr val="99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FB3B1138-B621-4ADA-BBDF-57ACD1E70DE5}"/>
              </a:ext>
            </a:extLst>
          </p:cNvPr>
          <p:cNvSpPr txBox="1"/>
          <p:nvPr/>
        </p:nvSpPr>
        <p:spPr>
          <a:xfrm>
            <a:off x="5908431" y="6309271"/>
            <a:ext cx="4103913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67190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Bosquejo preparado por:</a:t>
            </a:r>
            <a:b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67190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67190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Dr. Franz Ríos Flores / Ing. Dodanim Castillo Aráuz</a:t>
            </a:r>
            <a:endParaRPr kumimoji="0" lang="en-US" sz="1400" b="0" i="0" u="none" strike="noStrike" kern="1200" cap="none" spc="673" normalizeH="0" baseline="0" noProof="0" dirty="0">
              <a:ln>
                <a:noFill/>
              </a:ln>
              <a:solidFill>
                <a:srgbClr val="67190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CE9122B2-99D4-E210-BD23-43B8805EFB66}"/>
              </a:ext>
            </a:extLst>
          </p:cNvPr>
          <p:cNvCxnSpPr>
            <a:cxnSpLocks/>
          </p:cNvCxnSpPr>
          <p:nvPr/>
        </p:nvCxnSpPr>
        <p:spPr>
          <a:xfrm>
            <a:off x="4103915" y="2948699"/>
            <a:ext cx="8088085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0D4782F9-F60A-BE6F-598F-49AC2F62F5DF}"/>
              </a:ext>
            </a:extLst>
          </p:cNvPr>
          <p:cNvCxnSpPr>
            <a:cxnSpLocks/>
          </p:cNvCxnSpPr>
          <p:nvPr/>
        </p:nvCxnSpPr>
        <p:spPr>
          <a:xfrm>
            <a:off x="4103915" y="5778038"/>
            <a:ext cx="8088085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2">
            <a:extLst>
              <a:ext uri="{FF2B5EF4-FFF2-40B4-BE49-F238E27FC236}">
                <a16:creationId xmlns:a16="http://schemas.microsoft.com/office/drawing/2014/main" id="{854FB3B9-F4AA-90E2-AD5D-74EFD3F8ED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919" b="99424" l="1220" r="96951">
                        <a14:foregroundMark x1="51829" y1="5374" x2="53354" y2="71017"/>
                        <a14:foregroundMark x1="53354" y1="71017" x2="53354" y2="71017"/>
                        <a14:foregroundMark x1="31098" y1="17274" x2="72866" y2="17658"/>
                        <a14:foregroundMark x1="5488" y1="5374" x2="3659" y2="95393"/>
                        <a14:backgroundMark x1="3659" y1="4223" x2="3639" y2="5360"/>
                        <a14:backgroundMark x1="915" y1="4798" x2="931" y2="5338"/>
                        <a14:backgroundMark x1="1008" y1="95372" x2="915" y2="99616"/>
                        <a14:backgroundMark x1="15854" y1="99040" x2="67378" y2="99616"/>
                        <a14:backgroundMark x1="67378" y1="99616" x2="87500" y2="99232"/>
                        <a14:backgroundMark x1="87500" y1="99232" x2="98171" y2="96353"/>
                        <a14:backgroundMark x1="97256" y1="95585" x2="83841" y2="95777"/>
                        <a14:backgroundMark x1="89634" y1="95202" x2="78963" y2="97121"/>
                        <a14:backgroundMark x1="7317" y1="1152" x2="84756" y2="1344"/>
                        <a14:backgroundMark x1="84756" y1="1344" x2="96037" y2="1152"/>
                        <a14:backgroundMark x1="98476" y1="2303" x2="98476" y2="91939"/>
                        <a14:backgroundMark x1="98476" y1="91939" x2="98171" y2="92131"/>
                        <a14:backgroundMark x1="96341" y1="93666" x2="96037" y2="91171"/>
                        <a14:backgroundMark x1="96037" y1="94626" x2="97866" y2="92514"/>
                        <a14:backgroundMark x1="97256" y1="91555" x2="96951" y2="93858"/>
                        <a14:backgroundMark x1="97256" y1="93282" x2="97256" y2="95777"/>
                        <a14:backgroundMark x1="13415" y1="99616" x2="16159" y2="99232"/>
                        <a14:backgroundMark x1="5183" y1="2111" x2="7317" y2="13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095" y="0"/>
            <a:ext cx="4381501" cy="6959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5212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7769"/>
            <a:ext cx="12192000" cy="1238250"/>
          </a:xfrm>
        </p:spPr>
        <p:txBody>
          <a:bodyPr>
            <a:normAutofit/>
          </a:bodyPr>
          <a:lstStyle/>
          <a:p>
            <a:r>
              <a:rPr lang="es-CR" sz="6000" spc="200" dirty="0">
                <a:solidFill>
                  <a:srgbClr val="002060"/>
                </a:solidFill>
              </a:rPr>
              <a:t>VERDAD PRINCIPAL</a:t>
            </a:r>
            <a:endParaRPr lang="en-US" sz="6000" spc="200" dirty="0">
              <a:solidFill>
                <a:srgbClr val="002060"/>
              </a:solidFill>
            </a:endParaRPr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799" y="1602515"/>
            <a:ext cx="3902075" cy="823912"/>
          </a:xfrm>
        </p:spPr>
        <p:txBody>
          <a:bodyPr>
            <a:normAutofit/>
          </a:bodyPr>
          <a:lstStyle/>
          <a:p>
            <a:r>
              <a:rPr lang="es-CR" sz="3200" dirty="0">
                <a:solidFill>
                  <a:srgbClr val="FF0000"/>
                </a:solidFill>
              </a:rPr>
              <a:t>CITA BÍBLICA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4800" y="2564079"/>
            <a:ext cx="5362576" cy="3700179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algn="ctr"/>
            <a:r>
              <a:rPr lang="es-ES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sz="3200" b="0" i="0" dirty="0">
                <a:solidFill>
                  <a:srgbClr val="67190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Entonces </a:t>
            </a:r>
            <a:r>
              <a:rPr lang="es-ES" sz="3600" b="1" i="0" dirty="0">
                <a:solidFill>
                  <a:srgbClr val="67190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Jehová Dios formó al hombre </a:t>
            </a:r>
            <a:r>
              <a:rPr lang="es-ES" sz="3200" b="0" i="0" dirty="0">
                <a:solidFill>
                  <a:srgbClr val="67190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del polvo de la tierra, y sopló en su nariz aliento de vida, y fue el hombre un ser viviente</a:t>
            </a:r>
            <a:r>
              <a:rPr lang="es-ES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(Génesis 2:7).</a:t>
            </a:r>
            <a:endParaRPr lang="en-US" sz="3200" dirty="0">
              <a:solidFill>
                <a:srgbClr val="67190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5999" y="1602515"/>
            <a:ext cx="5183188" cy="823912"/>
          </a:xfrm>
        </p:spPr>
        <p:txBody>
          <a:bodyPr>
            <a:normAutofit/>
          </a:bodyPr>
          <a:lstStyle/>
          <a:p>
            <a:pPr algn="l"/>
            <a:r>
              <a:rPr lang="es-CR" sz="3200" dirty="0">
                <a:solidFill>
                  <a:srgbClr val="FF0000"/>
                </a:solidFill>
              </a:rPr>
              <a:t>IDEAS PRINCIPALES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69325" y="2290507"/>
            <a:ext cx="5916613" cy="4470483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 fontScale="925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Tanto el ser humano como los animales, fueron formados del polvo de la tierra.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Luego de formar al hombre, Dios sopló el aliento de vida, para que fuera un </a:t>
            </a:r>
            <a:r>
              <a:rPr lang="es-CR" sz="3200" b="1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 viviente</a:t>
            </a: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ser humano fue creado a imagen y semejanza de Dios, tanto el hombre como la mujer.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" y="757430"/>
            <a:ext cx="12192000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LA CREACIÓN DEL SER HUMANO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A928DB3-3F4A-D0AB-B9D4-4A704790103D}"/>
              </a:ext>
            </a:extLst>
          </p:cNvPr>
          <p:cNvCxnSpPr>
            <a:cxnSpLocks/>
          </p:cNvCxnSpPr>
          <p:nvPr/>
        </p:nvCxnSpPr>
        <p:spPr>
          <a:xfrm>
            <a:off x="0" y="1583724"/>
            <a:ext cx="12192000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9387E882-1BAC-3562-4812-2C924BF2825F}"/>
              </a:ext>
            </a:extLst>
          </p:cNvPr>
          <p:cNvSpPr txBox="1"/>
          <p:nvPr/>
        </p:nvSpPr>
        <p:spPr>
          <a:xfrm>
            <a:off x="206062" y="6391658"/>
            <a:ext cx="5731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b="1" dirty="0">
                <a:solidFill>
                  <a:srgbClr val="002060"/>
                </a:solidFill>
              </a:rPr>
              <a:t>LECCIÓN 3: COMPRENDAMOS LA NATURALEZA HUMANA</a:t>
            </a:r>
          </a:p>
        </p:txBody>
      </p:sp>
    </p:spTree>
    <p:extLst>
      <p:ext uri="{BB962C8B-B14F-4D97-AF65-F5344CB8AC3E}">
        <p14:creationId xmlns:p14="http://schemas.microsoft.com/office/powerpoint/2010/main" val="3009593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7769"/>
            <a:ext cx="12192000" cy="1238250"/>
          </a:xfrm>
        </p:spPr>
        <p:txBody>
          <a:bodyPr>
            <a:normAutofit/>
          </a:bodyPr>
          <a:lstStyle/>
          <a:p>
            <a:r>
              <a:rPr lang="es-CR" sz="6000" spc="200" dirty="0">
                <a:solidFill>
                  <a:srgbClr val="002060"/>
                </a:solidFill>
              </a:rPr>
              <a:t>VERDAD SECUNDARIA</a:t>
            </a:r>
            <a:endParaRPr lang="en-US" sz="6000" spc="200" dirty="0">
              <a:solidFill>
                <a:srgbClr val="002060"/>
              </a:solidFill>
            </a:endParaRPr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799" y="1602515"/>
            <a:ext cx="3902075" cy="823912"/>
          </a:xfrm>
        </p:spPr>
        <p:txBody>
          <a:bodyPr>
            <a:normAutofit/>
          </a:bodyPr>
          <a:lstStyle/>
          <a:p>
            <a:r>
              <a:rPr lang="es-CR" sz="3200" dirty="0">
                <a:solidFill>
                  <a:srgbClr val="FF0000"/>
                </a:solidFill>
              </a:rPr>
              <a:t>CITA BÍBLICA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4800" y="2426427"/>
            <a:ext cx="5362576" cy="3700179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algn="ctr"/>
            <a:r>
              <a:rPr lang="es-ES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He aquí que todas las almas son mías; como el alma del padre, así el alma del hijo es mía; </a:t>
            </a:r>
            <a:r>
              <a:rPr lang="es-ES" sz="3600" b="1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alma que pecare, esa morirá</a:t>
            </a:r>
            <a:r>
              <a:rPr lang="es-ES" sz="3200" b="0" i="0" dirty="0">
                <a:solidFill>
                  <a:srgbClr val="67190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” (Ezequiel 18:4). </a:t>
            </a:r>
            <a:endParaRPr lang="en-US" sz="3200" dirty="0">
              <a:solidFill>
                <a:srgbClr val="67190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5999" y="1602515"/>
            <a:ext cx="5183188" cy="823912"/>
          </a:xfrm>
        </p:spPr>
        <p:txBody>
          <a:bodyPr>
            <a:normAutofit/>
          </a:bodyPr>
          <a:lstStyle/>
          <a:p>
            <a:pPr algn="l"/>
            <a:r>
              <a:rPr lang="es-CR" sz="3200" dirty="0">
                <a:solidFill>
                  <a:srgbClr val="FF0000"/>
                </a:solidFill>
              </a:rPr>
              <a:t>IDEAS PRINCIPALES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2410018"/>
            <a:ext cx="5916613" cy="4322085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 fontScale="925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Dios no quería la muerte como parte de su creación.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Pero la muerte es la consecuencia natural del pecado.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morir, deja de ser un ser viviente o alma viviente.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el proceso contrario de la creación.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Tanto justos como pecadores, experimentan la muerte.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" y="757430"/>
            <a:ext cx="12192000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EL RESULTADO DEL PECADO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A928DB3-3F4A-D0AB-B9D4-4A704790103D}"/>
              </a:ext>
            </a:extLst>
          </p:cNvPr>
          <p:cNvCxnSpPr>
            <a:cxnSpLocks/>
          </p:cNvCxnSpPr>
          <p:nvPr/>
        </p:nvCxnSpPr>
        <p:spPr>
          <a:xfrm>
            <a:off x="0" y="1583724"/>
            <a:ext cx="12192000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uadroTexto 6">
            <a:extLst>
              <a:ext uri="{FF2B5EF4-FFF2-40B4-BE49-F238E27FC236}">
                <a16:creationId xmlns:a16="http://schemas.microsoft.com/office/drawing/2014/main" id="{3AB60329-A7D0-FF6B-BD65-E0C25BC39BA1}"/>
              </a:ext>
            </a:extLst>
          </p:cNvPr>
          <p:cNvSpPr txBox="1"/>
          <p:nvPr/>
        </p:nvSpPr>
        <p:spPr>
          <a:xfrm>
            <a:off x="206062" y="6391658"/>
            <a:ext cx="5731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b="1" dirty="0">
                <a:solidFill>
                  <a:srgbClr val="002060"/>
                </a:solidFill>
              </a:rPr>
              <a:t>LECCIÓN 3: COMPRENDAMOS LA NATURALEZA HUMANA</a:t>
            </a:r>
          </a:p>
        </p:txBody>
      </p:sp>
    </p:spTree>
    <p:extLst>
      <p:ext uri="{BB962C8B-B14F-4D97-AF65-F5344CB8AC3E}">
        <p14:creationId xmlns:p14="http://schemas.microsoft.com/office/powerpoint/2010/main" val="2065619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7769"/>
            <a:ext cx="12192000" cy="1238250"/>
          </a:xfrm>
        </p:spPr>
        <p:txBody>
          <a:bodyPr>
            <a:normAutofit/>
          </a:bodyPr>
          <a:lstStyle/>
          <a:p>
            <a:r>
              <a:rPr lang="es-CR" sz="6000" spc="200" dirty="0">
                <a:solidFill>
                  <a:srgbClr val="002060"/>
                </a:solidFill>
              </a:rPr>
              <a:t>VERDAD TEOLÓGICA</a:t>
            </a:r>
            <a:endParaRPr lang="en-US" sz="6000" spc="200" dirty="0">
              <a:solidFill>
                <a:srgbClr val="002060"/>
              </a:solidFill>
            </a:endParaRPr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799" y="1602515"/>
            <a:ext cx="3902075" cy="823912"/>
          </a:xfrm>
        </p:spPr>
        <p:txBody>
          <a:bodyPr>
            <a:normAutofit/>
          </a:bodyPr>
          <a:lstStyle/>
          <a:p>
            <a:r>
              <a:rPr lang="es-CR" sz="3200" dirty="0">
                <a:solidFill>
                  <a:srgbClr val="FF0000"/>
                </a:solidFill>
              </a:rPr>
              <a:t>CITA BÍBLICA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4800" y="2426427"/>
            <a:ext cx="5362576" cy="3700179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algn="ctr"/>
            <a:r>
              <a:rPr lang="es-ES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b="0" i="0" dirty="0">
                <a:solidFill>
                  <a:srgbClr val="67190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Porque los que viven saben que han de morir; </a:t>
            </a:r>
            <a:r>
              <a:rPr lang="es-ES" sz="3200" b="1" i="0" dirty="0">
                <a:solidFill>
                  <a:srgbClr val="67190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pero los muertos nada saben</a:t>
            </a:r>
            <a:r>
              <a:rPr lang="es-ES" b="0" i="0" dirty="0">
                <a:solidFill>
                  <a:srgbClr val="67190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ni tienen más paga; porque su memoria es puesta en olvido. También su amor y su odio y su envidia fenecieron ya; y nunca más tendrán parte en todo lo que se hace debajo del sol</a:t>
            </a:r>
            <a:r>
              <a:rPr lang="es-ES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(Eclesiastés 9:5, 6).</a:t>
            </a:r>
            <a:endParaRPr lang="en-US" dirty="0">
              <a:solidFill>
                <a:srgbClr val="67190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5999" y="1602515"/>
            <a:ext cx="5183188" cy="823912"/>
          </a:xfrm>
        </p:spPr>
        <p:txBody>
          <a:bodyPr>
            <a:normAutofit/>
          </a:bodyPr>
          <a:lstStyle/>
          <a:p>
            <a:pPr algn="l"/>
            <a:r>
              <a:rPr lang="es-CR" sz="3200" dirty="0">
                <a:solidFill>
                  <a:srgbClr val="FF0000"/>
                </a:solidFill>
              </a:rPr>
              <a:t>IDEAS PRINCIPALES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2410018"/>
            <a:ext cx="5916613" cy="4322085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 fontScale="92500" lnSpcReduction="10000"/>
          </a:bodyPr>
          <a:lstStyle/>
          <a:p>
            <a:r>
              <a:rPr lang="es-CR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¿Cuál es la condición del hombre al morir? La Biblia responde en forma categórica: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s-CR" sz="28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saben ni sienten nada (Ecl.9:5,6)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s-CR" sz="28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hay trabajo, ni ciencia, ni sabiduría (Ecl.9:10)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s-CR" sz="28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 pensamientos perecen (Sal 146:4)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s-CR" sz="28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adoran ni alaban (Sal.115:17)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" y="757430"/>
            <a:ext cx="12192000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EL ESTADO DE LOS MUERTOS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A928DB3-3F4A-D0AB-B9D4-4A704790103D}"/>
              </a:ext>
            </a:extLst>
          </p:cNvPr>
          <p:cNvCxnSpPr>
            <a:cxnSpLocks/>
          </p:cNvCxnSpPr>
          <p:nvPr/>
        </p:nvCxnSpPr>
        <p:spPr>
          <a:xfrm>
            <a:off x="0" y="1583724"/>
            <a:ext cx="12192000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34BE028F-4E07-378E-EA37-5C8B2670AAF7}"/>
              </a:ext>
            </a:extLst>
          </p:cNvPr>
          <p:cNvSpPr txBox="1"/>
          <p:nvPr/>
        </p:nvSpPr>
        <p:spPr>
          <a:xfrm>
            <a:off x="206062" y="6391658"/>
            <a:ext cx="5731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b="1" dirty="0">
                <a:solidFill>
                  <a:srgbClr val="002060"/>
                </a:solidFill>
              </a:rPr>
              <a:t>LECCIÓN 3: COMPRENDAMOS LA NATURALEZA HUMANA</a:t>
            </a:r>
          </a:p>
        </p:txBody>
      </p:sp>
    </p:spTree>
    <p:extLst>
      <p:ext uri="{BB962C8B-B14F-4D97-AF65-F5344CB8AC3E}">
        <p14:creationId xmlns:p14="http://schemas.microsoft.com/office/powerpoint/2010/main" val="3023395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7769"/>
            <a:ext cx="12192000" cy="1238250"/>
          </a:xfrm>
        </p:spPr>
        <p:txBody>
          <a:bodyPr>
            <a:normAutofit/>
          </a:bodyPr>
          <a:lstStyle/>
          <a:p>
            <a:r>
              <a:rPr lang="es-CR" sz="6000" spc="200" dirty="0">
                <a:solidFill>
                  <a:srgbClr val="002060"/>
                </a:solidFill>
              </a:rPr>
              <a:t>PRAXIS O APLICACIÓN</a:t>
            </a:r>
            <a:endParaRPr lang="en-US" sz="6000" spc="200" dirty="0">
              <a:solidFill>
                <a:srgbClr val="002060"/>
              </a:solidFill>
            </a:endParaRPr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799" y="1602515"/>
            <a:ext cx="3902075" cy="823912"/>
          </a:xfrm>
        </p:spPr>
        <p:txBody>
          <a:bodyPr>
            <a:normAutofit/>
          </a:bodyPr>
          <a:lstStyle/>
          <a:p>
            <a:r>
              <a:rPr lang="es-CR" sz="3200" dirty="0">
                <a:solidFill>
                  <a:srgbClr val="FF0000"/>
                </a:solidFill>
              </a:rPr>
              <a:t>CITA BÍBLICA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4800" y="2426427"/>
            <a:ext cx="5362576" cy="3700179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algn="ctr"/>
            <a:r>
              <a:rPr lang="es-ES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b="1" i="0" baseline="30000" dirty="0">
                <a:solidFill>
                  <a:srgbClr val="67190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s-ES" b="0" i="0" dirty="0">
                <a:solidFill>
                  <a:srgbClr val="67190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 exhaló el espíritu, y murió Abraham en buena vejez, anciano y lleno de años, </a:t>
            </a:r>
            <a:r>
              <a:rPr lang="es-ES" sz="3200" b="1" i="0" dirty="0">
                <a:solidFill>
                  <a:srgbClr val="67190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 fue unido a su pueblo</a:t>
            </a:r>
            <a:r>
              <a:rPr lang="es-ES" b="0" i="0" dirty="0">
                <a:solidFill>
                  <a:srgbClr val="67190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s-ES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dirty="0" err="1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Gén</a:t>
            </a:r>
            <a:r>
              <a:rPr lang="es-ES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25:8).</a:t>
            </a:r>
          </a:p>
          <a:p>
            <a:pPr algn="ctr"/>
            <a:r>
              <a:rPr lang="es-ES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“Y cuando tus días sean cumplidos, y </a:t>
            </a:r>
            <a:r>
              <a:rPr lang="es-ES" b="1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duermas con </a:t>
            </a:r>
            <a:r>
              <a:rPr lang="es-ES" b="1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 padres</a:t>
            </a:r>
            <a:r>
              <a:rPr lang="es-ES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…” </a:t>
            </a:r>
            <a:r>
              <a:rPr lang="es-ES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 Sam 7:12)</a:t>
            </a:r>
            <a:endParaRPr lang="en-US" dirty="0">
              <a:solidFill>
                <a:srgbClr val="67190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5999" y="1602515"/>
            <a:ext cx="5183188" cy="823912"/>
          </a:xfrm>
        </p:spPr>
        <p:txBody>
          <a:bodyPr>
            <a:normAutofit/>
          </a:bodyPr>
          <a:lstStyle/>
          <a:p>
            <a:pPr algn="l"/>
            <a:r>
              <a:rPr lang="es-CR" sz="3200" dirty="0">
                <a:solidFill>
                  <a:srgbClr val="FF0000"/>
                </a:solidFill>
              </a:rPr>
              <a:t>IDEAS PRINCIPALES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2178784"/>
            <a:ext cx="5916613" cy="4752958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 fontScale="92500"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Más tarde que temprano, todo ser humano muere.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Biblia lo describe como ser reunido con su pueblo, dormir con sus padres.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diferencia la marcará </a:t>
            </a:r>
            <a:r>
              <a:rPr lang="es-CR" sz="3200" b="1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 descansa en el Señor</a:t>
            </a: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(Apoc14:13).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Aguardemos la promesa de la resurrección y la vida eterna (Juan 3:16).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" y="757430"/>
            <a:ext cx="12192000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DESCANSAR EN EL SEÑOR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A928DB3-3F4A-D0AB-B9D4-4A704790103D}"/>
              </a:ext>
            </a:extLst>
          </p:cNvPr>
          <p:cNvCxnSpPr>
            <a:cxnSpLocks/>
          </p:cNvCxnSpPr>
          <p:nvPr/>
        </p:nvCxnSpPr>
        <p:spPr>
          <a:xfrm>
            <a:off x="0" y="1583724"/>
            <a:ext cx="12192000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537FB43D-7254-0940-90EE-673357699905}"/>
              </a:ext>
            </a:extLst>
          </p:cNvPr>
          <p:cNvSpPr txBox="1"/>
          <p:nvPr/>
        </p:nvSpPr>
        <p:spPr>
          <a:xfrm>
            <a:off x="206062" y="6391658"/>
            <a:ext cx="5731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b="1">
                <a:solidFill>
                  <a:srgbClr val="002060"/>
                </a:solidFill>
              </a:rPr>
              <a:t>LECCIÓN 3: COMPRENDAMOS LA NATURALEZA HUMANA</a:t>
            </a:r>
            <a:endParaRPr lang="es-CR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0465520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10458</TotalTime>
  <Words>525</Words>
  <Application>Microsoft Office PowerPoint</Application>
  <PresentationFormat>Panorámica</PresentationFormat>
  <Paragraphs>46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Arial Black</vt:lpstr>
      <vt:lpstr>Calibri</vt:lpstr>
      <vt:lpstr>Montserrat</vt:lpstr>
      <vt:lpstr>1_Tema de Office</vt:lpstr>
      <vt:lpstr>Presentación de PowerPoint</vt:lpstr>
      <vt:lpstr>VERDAD PRINCIPAL</vt:lpstr>
      <vt:lpstr>VERDAD SECUNDARIA</vt:lpstr>
      <vt:lpstr>VERDAD TEOLÓGICA</vt:lpstr>
      <vt:lpstr>PRAXIS O APLICACIÓN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Dodanim Castillo</dc:creator>
  <cp:lastModifiedBy>Franz Rios</cp:lastModifiedBy>
  <cp:revision>25</cp:revision>
  <dcterms:created xsi:type="dcterms:W3CDTF">2022-03-25T21:53:57Z</dcterms:created>
  <dcterms:modified xsi:type="dcterms:W3CDTF">2022-10-11T14:36:11Z</dcterms:modified>
</cp:coreProperties>
</file>